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notesMasterIdLst>
    <p:notesMasterId r:id="rId25"/>
  </p:notesMasterIdLst>
  <p:sldIdLst>
    <p:sldId id="360" r:id="rId2"/>
    <p:sldId id="375" r:id="rId3"/>
    <p:sldId id="376" r:id="rId4"/>
    <p:sldId id="421" r:id="rId5"/>
    <p:sldId id="394" r:id="rId6"/>
    <p:sldId id="377" r:id="rId7"/>
    <p:sldId id="378" r:id="rId8"/>
    <p:sldId id="395" r:id="rId9"/>
    <p:sldId id="398" r:id="rId10"/>
    <p:sldId id="478" r:id="rId11"/>
    <p:sldId id="397" r:id="rId12"/>
    <p:sldId id="400" r:id="rId13"/>
    <p:sldId id="477" r:id="rId14"/>
    <p:sldId id="401" r:id="rId15"/>
    <p:sldId id="404" r:id="rId16"/>
    <p:sldId id="406" r:id="rId17"/>
    <p:sldId id="402" r:id="rId18"/>
    <p:sldId id="475" r:id="rId19"/>
    <p:sldId id="410" r:id="rId20"/>
    <p:sldId id="476" r:id="rId21"/>
    <p:sldId id="469" r:id="rId22"/>
    <p:sldId id="384" r:id="rId23"/>
    <p:sldId id="47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E9E18-6F33-4B4C-A17F-22460BC4D195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07DA5-4179-4FA2-86B7-C98829CCB2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9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5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9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25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5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8360">
              <a:lnSpc>
                <a:spcPts val="1390"/>
              </a:lnSpc>
            </a:pPr>
            <a:fld id="{81D60167-4931-47E6-BA6A-407CBD079E47}" type="slidenum">
              <a:rPr lang="ru-RU" spc="5" smtClean="0"/>
              <a:pPr marL="18360">
                <a:lnSpc>
                  <a:spcPts val="1390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344806333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6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1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1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05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6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5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3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0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45251" y="169818"/>
            <a:ext cx="11785640" cy="65053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6365" y="2847703"/>
            <a:ext cx="11174263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imes New Roman" panose="02020603050405020304" pitchFamily="18" charset="0"/>
              </a:rPr>
              <a:t>КОРЬ  -  УПРАВЛЯЕМАЯ ИНФЕКЦИЯ: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imes New Roman" panose="02020603050405020304" pitchFamily="18" charset="0"/>
              </a:rPr>
              <a:t>АЛГОРИТМ ДИАГНОСТИКИ И ТАКТИКА ВЕДЕНИЯ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8337" y="4885509"/>
            <a:ext cx="1052571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Arial Black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63489" name="Picture 1" descr="D:\USER\Рабочий стол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287383"/>
            <a:ext cx="3840480" cy="21945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DA7E9F-62CF-F344-8FE1-93E44F216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3" y="94593"/>
            <a:ext cx="9743088" cy="676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627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2192001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235131"/>
            <a:ext cx="11103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ВЕРОЯТНЫЙ СЛУЧАЙ КОРИ</a:t>
            </a:r>
            <a:r>
              <a:rPr lang="ru-RU" sz="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663" y="5865223"/>
            <a:ext cx="1161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КЛИНИЧЕСКИЙ ПРОТОКОЛ ДИАГНОСТИКИ И ЛЕЧЕНИЯ КОРЬ»  рекомендован   Экспертным советом  РГП на ПХВ «Республиканский центр  развития здравоохранения» Министерства здравоохранения и социального развития Республики Казахстан от «12» декабря 2014 года протокол № 9 .   </a:t>
            </a:r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https://www.who.int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664" y="1214846"/>
            <a:ext cx="642039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СИМПТОМЫ ПРЕДПОЛОЖИТЕЛЬНОГО СЛУЧАЯ И/ИЛИ:</a:t>
            </a:r>
          </a:p>
          <a:p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эпидемиологическая ситуация неблагоприятная по кори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контакт с больным корью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пациент из очага кори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отсутствие вакцинации от кори</a:t>
            </a:r>
          </a:p>
        </p:txBody>
      </p:sp>
      <p:pic>
        <p:nvPicPr>
          <p:cNvPr id="44033" name="Picture 1" descr="D:\USER\Рабочий стол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137" y="3618411"/>
            <a:ext cx="3317966" cy="1789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4" name="Picture 2" descr="D:\USER\Рабочий стол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3132" y="1084216"/>
            <a:ext cx="3722914" cy="2364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2192001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lvl="0" indent="-256032"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4000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200" b="1" i="1" dirty="0">
                <a:solidFill>
                  <a:srgbClr val="C00000"/>
                </a:solidFill>
                <a:latin typeface="Arial Black" pitchFamily="34" charset="0"/>
              </a:rPr>
              <a:t>ПОДТВЕРЖДЕННЫЙ СЛУЧАЙ КОРИ:</a:t>
            </a:r>
            <a:endParaRPr kumimoji="0" lang="ru-RU" altLang="ru-RU" sz="4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235131"/>
            <a:ext cx="11103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663" y="6139543"/>
            <a:ext cx="1161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КЛИНИЧЕСКИЙ ПРОТОКОЛ ДИАГНОСТИКИ И ЛЕЧЕНИЯ КОРЬ»  рекомендован   Экспертным советом  РГП на ПХВ «Республиканский центр  развития здравоохранения» Министерства здравоохранения и социального развития Республики Казахстан от «12» декабря 2014 года протокол № 9 .   </a:t>
            </a:r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https://www.who.int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5943" y="822960"/>
            <a:ext cx="597363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ПРЕДПОЛОЖИТЕЛЬНЫЙ ИЛИ ВЕРОЯТНЫЙ СЛУЧАЙ И/ИЛИ: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нарастание в динамике титра антител в РПГА</a:t>
            </a:r>
          </a:p>
          <a:p>
            <a:pPr marL="342900" indent="-342900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положительный результат ИФА, иммуноглобулин М 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-apple-system"/>
              </a:rPr>
              <a:t>(5-7-й день болезни)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положительный результат ПЦР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-apple-system"/>
              </a:rPr>
              <a:t>  из образца цельной крови, отделяемого носоглотки или мочи, (взятие образцов в течение первых 3 дней от начала появления сыпи).</a:t>
            </a: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изоляция вируса кори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8850" name="Picture 2" descr="D:\USER\Рабочий стол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0068" y="862149"/>
            <a:ext cx="3944983" cy="270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8851" name="Picture 3" descr="D:\USER\Рабочий стол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131" y="3722915"/>
            <a:ext cx="4705932" cy="2312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7B9D85-C3B3-F0BF-34A8-D8A03878EA75}"/>
              </a:ext>
            </a:extLst>
          </p:cNvPr>
          <p:cNvSpPr txBox="1"/>
          <p:nvPr/>
        </p:nvSpPr>
        <p:spPr>
          <a:xfrm>
            <a:off x="470263" y="635726"/>
            <a:ext cx="112863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02124"/>
                </a:solidFill>
                <a:effectLst/>
                <a:latin typeface="-apple-system"/>
              </a:rPr>
              <a:t>Профилактические мероприятия </a:t>
            </a:r>
            <a:endParaRPr lang="ru-RU" b="0" i="0" dirty="0">
              <a:solidFill>
                <a:srgbClr val="202124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Изоляция больного до 5 дня от момента появления сыпи.</a:t>
            </a:r>
          </a:p>
          <a:p>
            <a:pPr algn="l"/>
            <a:b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Разобщение непривитых контактных лиц с 8 дня инкубации до 17 дней, контактных, подвергшихся пассивной иммунизации, до 21 дня.</a:t>
            </a:r>
          </a:p>
          <a:p>
            <a:pPr algn="l"/>
            <a:b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Иммунизация контактных лиц в эпидемических очагах в возрасте до 25 лет (не привитых, без данных о прививке или привитых одной дозой):</a:t>
            </a:r>
          </a:p>
          <a:p>
            <a:pPr algn="l"/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• живой комбинированной вакциной КЭПК;</a:t>
            </a:r>
          </a:p>
          <a:p>
            <a:pPr algn="l"/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• живой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-apple-system"/>
              </a:rPr>
              <a:t>моновалентной</a:t>
            </a:r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 вакциной против кори.</a:t>
            </a:r>
          </a:p>
          <a:p>
            <a:pPr algn="l"/>
            <a:b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При наличии противопоказаний вводят специфический противокоревой иммуноглобулин.</a:t>
            </a:r>
          </a:p>
          <a:p>
            <a:pPr algn="l"/>
            <a:b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202124"/>
                </a:solidFill>
                <a:effectLst/>
                <a:latin typeface="-apple-system"/>
              </a:rPr>
              <a:t>Экстренная профилактика нормальным иммуноглобулином человека проводится беременным в первые 5 дней после контакта с больным корью.</a:t>
            </a:r>
          </a:p>
        </p:txBody>
      </p:sp>
    </p:spTree>
    <p:extLst>
      <p:ext uri="{BB962C8B-B14F-4D97-AF65-F5344CB8AC3E}">
        <p14:creationId xmlns:p14="http://schemas.microsoft.com/office/powerpoint/2010/main" val="151526047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2073772" cy="66489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169817"/>
            <a:ext cx="1060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18011" y="182880"/>
            <a:ext cx="11286309" cy="8229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Times New Roman" panose="02020603050405020304" pitchFamily="18" charset="0"/>
              </a:rPr>
              <a:t>ОСЛОЖНЕНИЯ КОРИ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30630" y="1005840"/>
            <a:ext cx="7315200" cy="46634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ОСЛОЖНЕНИЯ, СВЯЗАННЫЕ С КОРЬЮ, ЧАЩЕ ВСЕГО СВЯЗАНЫ С РЕСПИРАТОРНЫМ И/ИЛИ ПИЩЕВАРИТЕЛЬНЫМ ТРАКТОМ: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ПНЕВМОНИЯ, КРУП, СРЕДНИЙ ОТИТ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ЯЗВЫ В ПОЛОСТИ РТА И ДИАРЕЯ, НО ТАКЖЕ МОГУТ ОСЛОЖНЯТЬСЯ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СУДОРОГАМИ И ЭНЦЕФАЛИТОМ.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ОСЛОЖНЕНИЯ МОГУТ БЫТЬ ПРЯМЫМ СЛЕДСТВИЕМ ЗАРАЖЕНИЯ КОРЬЮ, ОСОБЕННО НА РАННИХ СТАДИЯХ ЗАБОЛЕВАНИЯ, НО ЧАСТО ЯВЛЯЮТСЯ РЕЗУЛЬТАТОМ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ВТОРИЧНОЙ БАКТЕРИАЛЬНОЙ ИНФЕКЦИИ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ЧАСТОТА БАКТЕРИАЛЬНЫХ ИНФЕКЦИЙ, ТАКИХ КАК ПНЕВМОНИЯ, ОТИТ И ДИАРЕЯ, ДОСТИГАЕТ ПИКА ЧЕРЕЗ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2–3 НЕДЕЛИ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ПОСЛЕ ПОЯВЛЕНИЯ СЫПИ.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663" y="5682343"/>
            <a:ext cx="6969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WHO. Guide for clinical case management and infection prevention and control during a measles outbreak. Geneva: World Health Organization; 2020 (https://apps.who.int/iris/handle/10665/331599, accessed 28 July 2021).</a:t>
            </a:r>
            <a:endParaRPr lang="ru-RU" sz="1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D:\USER\Рабочий стол\загружено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2365" y="1162595"/>
            <a:ext cx="304800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D:\USER\Рабочий стол\загружено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863" y="3640868"/>
            <a:ext cx="3124200" cy="2405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1991703" cy="66489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169817"/>
            <a:ext cx="1060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18011" y="182880"/>
            <a:ext cx="11286309" cy="7576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Times New Roman" panose="02020603050405020304" pitchFamily="18" charset="0"/>
              </a:rPr>
              <a:t>ОСЛОЖНЕНИЯ КОРИ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663" y="5969726"/>
            <a:ext cx="1161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WHO. Guide for clinical case management and infection prevention and control during a measles outbreak. Geneva: World Health Organization; 2020 (https://apps.who.int/iris/handle/10665/331599, accessed 28 July 2021).</a:t>
            </a:r>
            <a:endParaRPr lang="ru-RU" sz="1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09005" y="1162594"/>
            <a:ext cx="7341325" cy="45168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Подострый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склерозирующий панэнцефалит (ПСПЭ), прогрессирующее дегенеративное заболевание с летальным исходом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является длительным осложнением кори, вызванным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персистирующей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коревой вирусной инфекцией головного мозга.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ПСПЭ встречается в одном случае на 5000 случаев кори (25) с началом в среднем через 7 лет (диапазон: от 1 месяца до 27 лет) после острой кори. </a:t>
            </a:r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k-K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9874" name="Picture 2" descr="D:\USER\Рабочий стол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3029" y="1031966"/>
            <a:ext cx="3183799" cy="20247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9875" name="Picture 3" descr="D:\USER\Рабочий стол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8343" y="3331029"/>
            <a:ext cx="3500846" cy="2495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1991703" cy="66489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169817"/>
            <a:ext cx="1060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18011" y="182880"/>
            <a:ext cx="11286309" cy="7576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Times New Roman" panose="02020603050405020304" pitchFamily="18" charset="0"/>
              </a:rPr>
              <a:t>ОСЛОЖНЕНИЯ КОРИ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663" y="5969726"/>
            <a:ext cx="1161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WHO. Guide for clinical case management and infection prevention and control during a measles outbreak. Geneva: World Health Organization; 2020 (https://apps.who.int/iris/handle/10665/331599, accessed 28 July 2021).</a:t>
            </a:r>
            <a:endParaRPr lang="ru-RU" sz="1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09007" y="1175657"/>
            <a:ext cx="11547564" cy="429768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5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 взрослых осложнения кори могут включать гепатит и проблемы с беременностью.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5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Осложнения беременности, вызванные коревой инфекцией, включают выкидыш, преждевременные роды, низкую массу тела новорожденного при рождении и материнскую смерть.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5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Коэффициенты летальности от кори (CFR) варьируются от 0,01% в странах с высоким уровнем дохода (26) до 3% в странах с низким и средним уровнем дохода (27,28), но могут достигать 10–30% в группах населения с недоеданием, перенаселенностью и ограниченным доступом к медицинской помощи.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5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Смертность от кори связана не только с прямым заражением вирусом, но и с вторичными инфекциями.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k-KZ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k-KZ" sz="2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k-KZ" sz="2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k-KZ" sz="2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2192000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1" y="0"/>
            <a:ext cx="11691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  <a:cs typeface="Times New Roman" pitchFamily="18" charset="0"/>
              </a:rPr>
              <a:t>АЛГОРИТМ ОКАЗАНИЯ МЕДИЦИНСКОЙ ПОМОЩИ ПАЦИЕНТАМ С  КОРЬЮ</a:t>
            </a:r>
            <a:endParaRPr lang="ru-RU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817" y="1423851"/>
            <a:ext cx="117565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ТАКТИКА ВЕДЕНИЯ ПАЦИЕНТА С КОРЬЮ ЗАВИСИТ ОТ СТЕПЕНИ ТЯЖЕСТИ ЗАБОЛЕВАНИЯ: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Пациенты с легкой и средней степенью тяжести  без осложнений подлежат лечению на дому под наблюдением  специалистов ПМСП</a:t>
            </a:r>
            <a:r>
              <a:rPr lang="ru-RU" sz="2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дезинтоксикационная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терапия: ( обильное теплое питье: ФП + ТП ).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сенсибилизирующая терапия ( </a:t>
            </a:r>
            <a:r>
              <a:rPr lang="ru-RU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лоратадин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 мг. </a:t>
            </a:r>
            <a:r>
              <a:rPr lang="ru-RU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хлоропирамин</a:t>
            </a:r>
            <a:r>
              <a:rPr lang="ru-RU" sz="2000" dirty="0"/>
              <a:t> 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 мг/мл)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Лоратадин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 мг: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детям от 3-х до 12-ти лет по 5 мг (1/2 таблетки) 1 раз/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Суточная доза - 5 мг.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Детям с массой тела более 30 кг - по 10 мг препарата 1 раз/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/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Суточная доза - 10 мг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Хлоропирамин</a:t>
            </a:r>
            <a:r>
              <a:rPr lang="ru-RU" sz="2000" dirty="0"/>
              <a:t> 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 мг/мл: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Детям в возрасте 1-12 месяцев - 5 мг (0,25 мл).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Детям в возрасте 2-6 лет -10 мг (0,5 мл).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Детям в возрасте 7-14 лет-10-20 мг (0,5-1 мл).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Суточная доза не должна превышать 2 мг/кг массы тела</a:t>
            </a: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9816" y="5917474"/>
            <a:ext cx="117957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Клинический протокол диагностики и лечения корь у детей .Одобрено Объединенной комиссией по качеству медицинских услуг   Министерства здравоохранения и социального развития Республики Казахстан от «9» июня 2016 года .Протокол № 4 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2192000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1" y="0"/>
            <a:ext cx="11691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  <a:cs typeface="Times New Roman" pitchFamily="18" charset="0"/>
              </a:rPr>
              <a:t>АЛГОРИТМ ОКАЗАНИЯ МЕДИЦИНСКОЙ ПОМОЩИ ПАЦИЕНТАМ С  КОРЬЮ</a:t>
            </a:r>
            <a:endParaRPr lang="ru-RU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817" y="1423851"/>
            <a:ext cx="117565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ТАКТИКА ВЕДЕНИЯ ПАЦИЕНТА С КОРЬЮ ЗАВИСИТ ОТ СТЕПЕНИ ТЯЖЕСТИ ЗАБОЛЕВАНИЯ: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конъюнктивите:  раствор </a:t>
            </a:r>
            <a:r>
              <a:rPr lang="ru-RU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сульфацила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натрия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30% по 2 капли 3 раза в день в каждый глаз, курс 3-5 дней;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Ретинол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1 раз в день, 2 дня: до 6 мес-50.000 МЕ, 6-11 мес-100.000 МЕ, 12 мес. и старше-200.000 МЕ.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кашле:  </a:t>
            </a:r>
            <a:r>
              <a:rPr lang="ru-RU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амброксол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по 2,5 мл  сиропа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раза в день, 15 мг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раза в сутки, до угасания клинических симптомов.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жаропонижающая терапия: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парацетамол 10-15 мг/кг </a:t>
            </a:r>
            <a:r>
              <a:rPr lang="ru-RU" sz="2000" b="1" i="1" dirty="0">
                <a:solidFill>
                  <a:schemeClr val="tx2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 интервалом не менее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4 часов</a:t>
            </a:r>
            <a:r>
              <a:rPr lang="ru-RU" sz="2000" b="1" i="1" dirty="0">
                <a:solidFill>
                  <a:schemeClr val="tx2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; или-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ибупрофен в дозе 5-10 мг/кг </a:t>
            </a:r>
            <a:r>
              <a:rPr lang="ru-RU" sz="2000" b="1" i="1" dirty="0">
                <a:solidFill>
                  <a:schemeClr val="tx2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не более 3-х раз в сутки через рот;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Скорая помощь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Жаропонижающая терапия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тяжелом и осложненном течении госпитализация пациента в стационар.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/>
            <a:r>
              <a:rPr lang="ru-RU" b="1" dirty="0">
                <a:solidFill>
                  <a:srgbClr val="002060"/>
                </a:solidFill>
              </a:rPr>
              <a:t>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9816" y="5799908"/>
            <a:ext cx="117957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Клинический протокол диагностики и лечения корь у детей .Одобрено Объединенной комиссией по качеству медицинских услуг   Министерства здравоохранения и социального развития Республики Казахстан от «9» июня 2016 года .Протокол № 4 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3063"/>
            <a:ext cx="11991703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12017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  <a:cs typeface="Times New Roman" panose="02020603050405020304" pitchFamily="18" charset="0"/>
              </a:rPr>
              <a:t>Министерство здравоохранения Республики Казахстан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337" y="1267097"/>
            <a:ext cx="1181753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Пациенты с тяжелыми и осложненными  формами заболевания подлежат стационарному лечению в инфекционной больнице/ инфекционном отделении многопрофильных стационаров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пациенты изолируются в боксы/</a:t>
            </a:r>
            <a:r>
              <a:rPr lang="ru-RU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боксированные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палаты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тяжелые больные  госпитализируются  в ОРИТ 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многопрофильных стационарах, имеющих ОРИТ, по эпидемиологическим показаниям для профилактики внутрибольничного распространения инфекции, организуются ПИТ в профильных отделениях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медицинской организации при отсутствии ОРИТ создается палата интенсивной терапии (далее - ПИТ). Специализированную помощь инфекционным больным оказывают врачи по специальности «Инфекционные болезни (взрослые, детские)», имеющие свидетельство повышение квалификации не менее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216 ч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асов по циклу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«Неотложная помощь при инфекционных заболеваниях» и/или врачи по специальности «Анестезиология и реанимация», имеющие повышение квалификации не менее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216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часов по циклу «Актуальные вопросы инфекционных болезней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06063" y="13063"/>
            <a:ext cx="11785640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5760" y="339635"/>
            <a:ext cx="727601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КОРЬ 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высоко контагиозное  тяжелое заболевание вирусного происхождение с воздушно-капельным механизмом передачи.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Протекает с характерной  лихорадкой, катаральным воспалением слизистых оболочек глаз, носоглотки и верхних дыхательных путей, специфическими высыпаниями на слизистой оболочке рта и пятнисто-папулезной сыпью на коже</a:t>
            </a:r>
            <a:r>
              <a:rPr lang="ru-RU" sz="2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</a:t>
            </a:r>
            <a:endParaRPr lang="ru-RU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22069" y="5159828"/>
            <a:ext cx="7106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Индекс </a:t>
            </a:r>
            <a:r>
              <a:rPr lang="ru-RU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контагиозности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при кори  приближается к 100 % </a:t>
            </a:r>
            <a:r>
              <a:rPr lang="ru-RU" b="1" dirty="0">
                <a:solidFill>
                  <a:srgbClr val="002060"/>
                </a:solidFill>
              </a:rPr>
              <a:t>-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1663" y="5891349"/>
            <a:ext cx="11612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КЛИНИЧЕСКИЙ ПРОТОКОЛ ДИАГНОСТИКИ И ЛЕЧЕНИЯ КОРЬ»  рекомендован   Экспертным советом  РГП на ПХВ «Республиканский центр  развития здравоохранения» Министерства здравоохранения и социального развития Республики Казахстан от «12» декабря 2014 года протокол № 9 .   </a:t>
            </a:r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https://www.who.int</a:t>
            </a:r>
            <a:endParaRPr lang="ru-RU" sz="1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7" name="Picture 3" descr="D:\USER\Рабочий стол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4023" y="548640"/>
            <a:ext cx="4062547" cy="472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3063"/>
            <a:ext cx="11991703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12017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  <a:cs typeface="Times New Roman" panose="02020603050405020304" pitchFamily="18" charset="0"/>
              </a:rPr>
              <a:t>Министерство здравоохранения Республики Казахстан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337" y="1267097"/>
            <a:ext cx="1181753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Этиотропная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терапия  – С противовирусной и иммуномодулирующей целью – </a:t>
            </a: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интерферон α-2b-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человеческий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рекомбинантный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для детей до двух лет по 150000,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 двух до 5 лет по 500 000 МЕ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старше пяти лет по 1 млн. МЕ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раза в сутки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rectum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курс лечения 10 дней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Дезинтоксикационная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десенсибилизирующая терапия; отхаркивающая и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муколитическая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терапия.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Антибактериальная  терапия - при бактериальных осложнениях: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амоксициллин+клавулановая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кислота; 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цефалоспорины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2-3 поколения).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осложнениях со стороны центральной нервной системы: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глюкокортикостероиды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преднизолон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дексаметазон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);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диуретики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фуросемид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судорогах и энцефалите –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фенобарбитал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(1-3 мг/кг в сутки) или 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диазепам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0,5% - по 0 на,1 мл кг (0,2- 0,5 мг/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кгв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/м; в/</a:t>
            </a:r>
            <a:r>
              <a:rPr lang="ru-RU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ректально.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9816" y="5799908"/>
            <a:ext cx="117957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Клинический протокол диагностики и лечения корь у детей .Одобрено Объединенной комиссией по качеству медицинских услуг   Министерства здравоохранения и социального развития Республики Казахстан от «9» июня 2016 года .Протокол № 4 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2192000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5760" y="169817"/>
            <a:ext cx="11142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663" y="6100354"/>
            <a:ext cx="1161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КЛИНИЧЕСКИЙ ПРОТОКОЛ ДИАГНОСТИКИ И ЛЕЧЕНИЯ КОРЬ»  рекомендован   Экспертным советом  РГП на ПХВ «Республиканский центр  развития здравоохранения» Министерства здравоохранения и социального развития Республики Казахстан от «12» декабря 2014 года протокол № 9 .   </a:t>
            </a:r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https://www.who.int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396D0E-9DFD-40B7-B142-0E6FE6B3D423}"/>
              </a:ext>
            </a:extLst>
          </p:cNvPr>
          <p:cNvSpPr txBox="1">
            <a:spLocks/>
          </p:cNvSpPr>
          <p:nvPr/>
        </p:nvSpPr>
        <p:spPr>
          <a:xfrm>
            <a:off x="1" y="156754"/>
            <a:ext cx="11978640" cy="134341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Times New Roman" panose="02020603050405020304" pitchFamily="18" charset="0"/>
                <a:cs typeface="Arial" pitchFamily="34" charset="0"/>
              </a:rPr>
              <a:t>ИНДИКАТОРЫ ЭФФЕКТИВНОСТИ ЛЕЧЕНИЯ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 </a:t>
            </a:r>
            <a:endParaRPr kumimoji="0" lang="ru-RU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943" y="1332411"/>
            <a:ext cx="640079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ru-RU" sz="2400" b="1" i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Клинические и  лабораторные индикаторы эффективности лечения:</a:t>
            </a:r>
            <a:endParaRPr lang="ru-RU" sz="24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клиническое выздоровление; </a:t>
            </a:r>
          </a:p>
          <a:p>
            <a:r>
              <a:rPr lang="ru-RU" sz="24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нормализация лабораторных показателей; </a:t>
            </a:r>
          </a:p>
          <a:p>
            <a:pPr marL="285750" indent="-285750">
              <a:buFontTx/>
              <a:buChar char="-"/>
            </a:pPr>
            <a:r>
              <a:rPr lang="ru-RU" sz="24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отсутствие и купирование осложнений.</a:t>
            </a:r>
          </a:p>
          <a:p>
            <a:r>
              <a:rPr lang="ru-RU" sz="24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 Дальнейшее ведение</a:t>
            </a:r>
          </a:p>
          <a:p>
            <a:pPr marL="285750" indent="-285750">
              <a:buFontTx/>
              <a:buChar char="-"/>
            </a:pPr>
            <a:r>
              <a:rPr lang="ru-RU" sz="24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Пациенты, переболевшие корью, динамическому  наблюдению не подлежат.</a:t>
            </a:r>
            <a:endParaRPr lang="ru-RU" sz="2400" b="1" dirty="0">
              <a:solidFill>
                <a:srgbClr val="000066"/>
              </a:solidFill>
            </a:endParaRPr>
          </a:p>
        </p:txBody>
      </p:sp>
      <p:pic>
        <p:nvPicPr>
          <p:cNvPr id="10" name="Picture 2" descr="D:\USER\Рабочий стол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5302" y="1449977"/>
            <a:ext cx="4676503" cy="4362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1991703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lvl="0" indent="-256032"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4000" b="1" i="1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УСИЛЕНИЕ ПЛАНОВОЙ ИММУНИЗАЦИИ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754" y="1"/>
            <a:ext cx="115345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663" y="5799909"/>
            <a:ext cx="11612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«</a:t>
            </a:r>
            <a:r>
              <a:rPr lang="ru-RU" sz="1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Руководство по плановой иммунизации во время пандемии COVID-19 в Европейском регионе ВОЗ, 20 марта 2020 г. Копенгаген: Европейское региональное бюро; 2020. (https://apps.who.int/iris/handle/10665/334124).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0446" y="1175657"/>
            <a:ext cx="11338560" cy="44826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Иммунизация – это важнейшая услуга здравоохранения, которая должна продолжаться без перерыва в максимально возможной степени.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асколько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это возможно при любых обстоятельствах.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Своевременная и полная вакцинация является ключом к обеспечению индивидуальной и популяционный иммунитет к кори и другим УИ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(Управляемые инфекции).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12192000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119525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70263" y="235131"/>
            <a:ext cx="112209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500" b="1" i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БЛАГОДАРЮ ЗА ВНИМАНИЕ</a:t>
            </a:r>
            <a:endParaRPr lang="kk-KZ" sz="45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7" name="Picture 2" descr="D:\USER\Рабочий стол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0" y="1428736"/>
            <a:ext cx="5048285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ÐÐ°ÑÑÐ¸Ð½ÐºÐ¸ Ð¿Ð¾ Ð·Ð°Ð¿ÑÐ¾ÑÑ Ð·Ð´Ð¾ÑÐ¾Ð²ÑÐµ Ð´ÐµÑÐ¸ ÐºÐ°Ð·Ð°ÑÑÑÐ°Ð½Ð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3120" y="2667677"/>
            <a:ext cx="5810291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69818" y="169818"/>
            <a:ext cx="11782696" cy="6426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446897"/>
            <a:ext cx="7130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9634" y="5669280"/>
            <a:ext cx="63224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en-US" sz="1400" i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https://www.who.int</a:t>
            </a:r>
            <a:r>
              <a:rPr lang="ru-RU" sz="1400" i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 Источник: http://www.yaprivit.ru/diseases/kor/ | Специалисты о прививках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370" y="418011"/>
            <a:ext cx="111341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КТО ПОДВЕРГАЕТСЯ РИСКУ ИНФИЦИРОВАНИЯ КОРЬЮ?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Невакцинированные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дети раннего возраста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подвергаются самому высокому риску заболевания корью и развития осложнений, включая смертельный исход, 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довакцинальную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эру корь называли «детской чумой».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Невакцинированные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беременные женщины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также подвергаются риску.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Заразиться корью может любой человек, не имеющий иммунитета — тот, кто не был вакцинирован или тот, кто не выработал иммунитет после вакцинации.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69818" y="169818"/>
            <a:ext cx="11782696" cy="6426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446897"/>
            <a:ext cx="7130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3326" y="169816"/>
            <a:ext cx="10870474" cy="1410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КОРЬ В СОВРЕМЕННЫХ УСЛОВИЯХ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09600" y="1802673"/>
            <a:ext cx="10766987" cy="43234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современных условиях корь у детей регистрируется в основном в возрастной группе от 5 мес. до 3 лет (81,8%).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преимущественно у непривитых (95,5%), протекает типично, как правило, в среднетяжелой форме (95,4%)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Среди специфических осложнений кори преобладают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стенозирующий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ларинготрахеит и обструктивный бронхит.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7381" y="5904411"/>
            <a:ext cx="11280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В. Н. Тимченко, Т. М. Чернова и </a:t>
            </a:r>
            <a:r>
              <a:rPr lang="ru-RU" sz="1400" b="1" i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sz="1400" b="1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Корь у детей раннего возраста. Детские инфекции, №2, 2015, С.52</a:t>
            </a: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06063" y="156754"/>
            <a:ext cx="11785640" cy="65145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82881"/>
            <a:ext cx="11103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9451" y="235132"/>
            <a:ext cx="10844349" cy="875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ХАРАКТЕРИСТИКА БОЛЕЗНИ 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</a:b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38200" y="1269242"/>
            <a:ext cx="10515600" cy="40604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Корь является наиболее заразной болезнью человека.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Вызывается </a:t>
            </a:r>
            <a:r>
              <a:rPr kumimoji="0" lang="ru-RU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парамиксовирусом</a:t>
            </a: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рода </a:t>
            </a:r>
            <a:r>
              <a:rPr kumimoji="0" lang="ru-RU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Morbillivirus</a:t>
            </a: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Передача вируса кори происходит от человека к человеку преимущественно воздушно-капельным путем.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Передача воздушно-капельным путем через аэрозольные капельные ядра была зарегистрирована в закрытых помещениях (например, кабинетах для осмотра в офисе) в течение до 2 часов после того, как человек, инфицированный корью, находился в этом помещении.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9634" y="5878285"/>
            <a:ext cx="11194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WHO. Guide for clinical case management and infection prevention and control during a measles outbreak. Geneva: World Health Organization; 2020 (https://apps.who.int/iris/handle/10665/331599, accessed 28 July 2021</a:t>
            </a:r>
            <a:endParaRPr lang="ru-RU" sz="1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69817" y="0"/>
            <a:ext cx="11861074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698" y="169817"/>
            <a:ext cx="111164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66206" y="235131"/>
            <a:ext cx="10687594" cy="9405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КЛИНИЧЕСКАЯ КАРТИНА КОРИ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09451" y="1422212"/>
            <a:ext cx="10656090" cy="320203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Инкубационный период кори обычно составляет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10–14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дней с момента заражения до появления первых симптомов, которые обычно включают кашель, лихорадку, недомогание, конъюнктивит и насморк.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 Инкубационный период может составлять всего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дней и очень редко может достигать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23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дней, но для программных целей карантина и отслеживания контактов инкубационный период обычно считается равным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7–21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дню (т. е. 1–3 неделям). после контакта. </a:t>
            </a:r>
            <a:endParaRPr kumimoji="0" lang="kk-KZ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7829" y="5290457"/>
            <a:ext cx="11051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WHO. Guide for clinical case management and infection prevention and control during a measles outbreak. Geneva: World Health Organization; 2020 (https://apps.who.int/iris/handle/10665/331599, accessed 28 July 2021).</a:t>
            </a:r>
            <a:endParaRPr lang="ru-RU" sz="1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06063" y="0"/>
            <a:ext cx="11785640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446897"/>
            <a:ext cx="7130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66206" y="235131"/>
            <a:ext cx="10687594" cy="9405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КЛИНИЧЕСКАЯ КАРТИНА КОРИ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0447" y="1123405"/>
            <a:ext cx="11053354" cy="36706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Характерная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кореподобная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сыпь появляется через 2–4 дня после начала продромального периода.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Пациенты обычно заразны примерно за 4 дня до появления сыпи и до 4 дней после появления сыпи, когда уровни вируса кори в дыхательных путях самые высокие.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Типичная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макулопапулезная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сыпь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часто сопровождается лихорадкой, достигающей пика при 39,0–40,5 °C.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321" y="4976949"/>
            <a:ext cx="11025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Measles vaccines: WHO position paper – April 2017. WER. 2017;92(17):205–27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35131" y="195943"/>
            <a:ext cx="11550509" cy="63316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446897"/>
            <a:ext cx="7130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663" y="5577840"/>
            <a:ext cx="7648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КЛИНИЧЕСКИЙ ПРОТОКОЛ ДИАГНОСТИКИ И ЛЕЧЕНИЯ КОРЬ»  рекомендован   Экспертным советом  РГП на ПХВ «Республиканский центр  развития здравоохранения» Министерства здравоохранения и социального развития Республики Казахстан от «12» декабря 2014 года протокол № 9 .   </a:t>
            </a:r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https://www.who.int</a:t>
            </a:r>
            <a:endParaRPr lang="ru-RU" sz="1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663" y="222069"/>
            <a:ext cx="7922623" cy="486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210979"/>
                </a:solidFill>
                <a:cs typeface="Times New Roman" panose="02020603050405020304" pitchFamily="18" charset="0"/>
              </a:rPr>
              <a:t>*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     </a:t>
            </a:r>
            <a:r>
              <a:rPr lang="ru-RU" sz="4000" b="1" i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ПРЕДПОЛОЖИТЕЛЬНЫЙ СЛУЧАЙ  КОРИ:</a:t>
            </a:r>
          </a:p>
          <a:p>
            <a:endParaRPr lang="ru-RU" dirty="0">
              <a:solidFill>
                <a:srgbClr val="000066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лихорадка</a:t>
            </a:r>
          </a:p>
          <a:p>
            <a:pPr>
              <a:buFont typeface="Wingdings" pitchFamily="2" charset="2"/>
              <a:buChar char="Ø"/>
            </a:pP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-катар верхних дыхательных путей</a:t>
            </a:r>
          </a:p>
          <a:p>
            <a:pPr>
              <a:buFont typeface="Wingdings" pitchFamily="2" charset="2"/>
              <a:buChar char="Ø"/>
            </a:pP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6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коньюнктивит</a:t>
            </a:r>
            <a:endParaRPr lang="ru-RU" sz="2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пятна Бельского-</a:t>
            </a:r>
            <a:r>
              <a:rPr lang="ru-RU" sz="26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Филатого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6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Коплика</a:t>
            </a:r>
            <a:endParaRPr lang="ru-RU" sz="2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-поэтапное высыпание пятнисто-</a:t>
            </a:r>
            <a:r>
              <a:rPr lang="ru-RU" sz="26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папуллезного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характера</a:t>
            </a:r>
          </a:p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1519" y="4976949"/>
            <a:ext cx="105678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Measles vaccines: WHO position paper – April 2017. WER. 2017;92(17):205–27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485" y="391886"/>
            <a:ext cx="2546868" cy="1939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988" y="2769326"/>
            <a:ext cx="2689132" cy="39319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06063" y="0"/>
            <a:ext cx="11785640" cy="6671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74320" marR="0" lvl="0" indent="-256032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8288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74320" marR="0" lvl="0" indent="-256032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8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0" y="1"/>
            <a:ext cx="11560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ТРИ  ПЕРИОДА В РАЗВИТИИ ЗАБОЛЕВАНИЯ:</a:t>
            </a:r>
            <a:endParaRPr lang="ru-RU" sz="1200" b="1" dirty="0">
              <a:solidFill>
                <a:srgbClr val="2109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663" y="6074229"/>
            <a:ext cx="1161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rgbClr val="210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«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КЛИНИЧЕСКИЙ ПРОТОКОЛ ДИАГНОСТИКИ И ЛЕЧЕНИЯ КОРЬ»  рекомендован   Экспертным советом  РГП на ПХВ «Республиканский центр  развития здравоохранения» Министерства здравоохранения и социального развития Республики Казахстан от «12» декабря 2014 года протокол № 9 .   </a:t>
            </a:r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https://www.who.int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257" y="1515291"/>
            <a:ext cx="116520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i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i="1" u="sng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ПРОДРОМАЛЬНЫЙ (1-3 ДНЯ)</a:t>
            </a:r>
          </a:p>
          <a:p>
            <a:r>
              <a:rPr lang="ru-RU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лихорадка (38-39С)</a:t>
            </a: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-катар верхних дыхательных путей (насморк, «лающий кашель»)</a:t>
            </a: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коньюнктивит</a:t>
            </a:r>
            <a:endParaRPr lang="ru-RU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-пятна Бельского-</a:t>
            </a:r>
            <a:r>
              <a:rPr lang="ru-RU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Филатого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Коплика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 мелкие белесоватые  пятна, окруженные красной полоской – «манная крупа»)</a:t>
            </a:r>
          </a:p>
          <a:p>
            <a:r>
              <a:rPr lang="ru-RU" b="1" i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2.ВЫСЫПАНИЯ (НА 4-5 ДЕНЬ)</a:t>
            </a: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-поэтапное высыпание </a:t>
            </a:r>
            <a:r>
              <a:rPr lang="ru-RU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пятнисто-папуллезного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характера</a:t>
            </a: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1-день – сыпь на лице, шее, за ушами</a:t>
            </a: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2- день – на туловище</a:t>
            </a:r>
          </a:p>
          <a:p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3- день – на верхних и нижних конечностях</a:t>
            </a:r>
          </a:p>
          <a:p>
            <a:r>
              <a:rPr lang="ru-RU" b="1" i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3.ПИГМЕНТАЦИИ ( с 4 дня от начала пигментации)</a:t>
            </a: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идет в той же последовательности, что и высыпание</a:t>
            </a: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отрубевидное шелушение</a:t>
            </a:r>
          </a:p>
          <a:p>
            <a:pPr marL="285750" indent="-285750"/>
            <a:r>
              <a:rPr lang="ru-RU" b="1" dirty="0">
                <a:solidFill>
                  <a:srgbClr val="002060"/>
                </a:solidFill>
              </a:rPr>
              <a:t>-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продолжительность 1-1,5 недели</a:t>
            </a:r>
          </a:p>
        </p:txBody>
      </p:sp>
    </p:spTree>
    <p:extLst>
      <p:ext uri="{BB962C8B-B14F-4D97-AF65-F5344CB8AC3E}">
        <p14:creationId xmlns:p14="http://schemas.microsoft.com/office/powerpoint/2010/main" val="134367225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</TotalTime>
  <Words>2386</Words>
  <Application>Microsoft Office PowerPoint</Application>
  <PresentationFormat>Широкоэкранный</PresentationFormat>
  <Paragraphs>237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-apple-system</vt:lpstr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KGMU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Курилова Алёна</dc:creator>
  <cp:lastModifiedBy>Костанайская РБ КГП Костанайская РБ</cp:lastModifiedBy>
  <cp:revision>295</cp:revision>
  <dcterms:created xsi:type="dcterms:W3CDTF">2018-12-13T03:01:20Z</dcterms:created>
  <dcterms:modified xsi:type="dcterms:W3CDTF">2023-03-24T06:53:14Z</dcterms:modified>
</cp:coreProperties>
</file>