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1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10287000" cy="18288000"/>
  <p:embeddedFontLst>
    <p:embeddedFont>
      <p:font typeface="Montserrat" charset="-52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Montserrat Medium" charset="-52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40">
          <p15:clr>
            <a:srgbClr val="000000"/>
          </p15:clr>
        </p15:guide>
        <p15:guide id="2" pos="57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44" d="100"/>
          <a:sy n="44" d="100"/>
        </p:scale>
        <p:origin x="-876" y="-144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714825" y="1371600"/>
            <a:ext cx="6858325" cy="6858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" name="Google Shape;9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1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" name="Google Shape;125;p1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10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" name="Google Shape;136;p1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11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" name="Google Shape;146;p1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12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8" name="Google Shape;158;p1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13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14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1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15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" name="Google Shape;198;p1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16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Google Shape;210;p1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17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2" name="Google Shape;222;p1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18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2" name="Google Shape;252;p2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20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" name="Google Shape;17;p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2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5" name="Google Shape;265;p2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21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1" name="Google Shape;281;p2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22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4" name="Google Shape;294;p2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23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8" name="Google Shape;308;p2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24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0" name="Google Shape;320;p2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2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25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" name="Google Shape;28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3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" name="Google Shape;54;p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4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" name="Google Shape;66;p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5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6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7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p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8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9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525"/>
            <a:ext cx="18288000" cy="1028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000" y="1143000"/>
            <a:ext cx="2914655" cy="82767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1143000" y="3990975"/>
            <a:ext cx="9896475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4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0"/>
              <a:buFont typeface="Arial"/>
              <a:buNone/>
            </a:pPr>
            <a:r>
              <a:rPr lang="en-US" sz="525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Пошаговая инструкция </a:t>
            </a:r>
            <a:br>
              <a:rPr lang="en-US" sz="525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525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 работе в ИС</a:t>
            </a:r>
            <a:br>
              <a:rPr lang="en-US" sz="525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5250" b="1" i="1" u="none" strike="noStrike" cap="none">
                <a:solidFill>
                  <a:srgbClr val="FF6700"/>
                </a:solidFill>
                <a:latin typeface="Montserrat"/>
                <a:ea typeface="Montserrat"/>
                <a:cs typeface="Montserrat"/>
                <a:sym typeface="Montserrat"/>
              </a:rPr>
              <a:t>«е-Обращение»</a:t>
            </a:r>
            <a:endParaRPr sz="52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2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0550" y="4562475"/>
            <a:ext cx="8934450" cy="477111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2"/>
          <p:cNvSpPr/>
          <p:nvPr/>
        </p:nvSpPr>
        <p:spPr>
          <a:xfrm>
            <a:off x="1143000" y="952500"/>
            <a:ext cx="132207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Рассмотрение обращения (Исполнитель)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2"/>
          <p:cNvSpPr/>
          <p:nvPr/>
        </p:nvSpPr>
        <p:spPr>
          <a:xfrm>
            <a:off x="1143000" y="1600200"/>
            <a:ext cx="16392900" cy="12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35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</a:pPr>
            <a:r>
              <a:rPr lang="en-US" sz="262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Проверка на соответствие ст.93 АППК РК поступивших обращений на исполнение</a:t>
            </a:r>
            <a:endParaRPr sz="26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2"/>
          <p:cNvSpPr/>
          <p:nvPr/>
        </p:nvSpPr>
        <p:spPr>
          <a:xfrm>
            <a:off x="1143000" y="2947975"/>
            <a:ext cx="16200600" cy="13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 карточке обращения исполнителю доступна функция по проверке на соответствие требованиям, предъявляемым</a:t>
            </a:r>
            <a:endParaRPr sz="1875" b="0" i="0" u="none" strike="noStrike" cap="none">
              <a:solidFill>
                <a:srgbClr val="0D14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к обращению. Согласно ст.  93 АППК РК в обращении, поданном в письменной форме либо в форме электронного документа, протоколе указываются:</a:t>
            </a:r>
            <a:endParaRPr sz="18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2"/>
          <p:cNvSpPr/>
          <p:nvPr/>
        </p:nvSpPr>
        <p:spPr>
          <a:xfrm>
            <a:off x="1143000" y="3749475"/>
            <a:ext cx="6855900" cy="57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 dirty="0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фамилия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имя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отчество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если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оно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указано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документе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удостоверяющем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личность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),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индивидуальный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идентификационный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номер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его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наличии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),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почтовый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адрес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физического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лица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либо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наименование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почтовый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адрес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бизнес-идентификационный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номер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юридического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лица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его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наличии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);</a:t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 dirty="0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наименование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организации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должностного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лица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которым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подается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 dirty="0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суть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 dirty="0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дата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подачи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 dirty="0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подпись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заявителя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или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его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представителя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 dirty="0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иные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сведения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предусмотренные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законодательством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Республики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Казахстан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87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953897" y="8033658"/>
            <a:ext cx="2377440" cy="4310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3"/>
          <p:cNvSpPr/>
          <p:nvPr/>
        </p:nvSpPr>
        <p:spPr>
          <a:xfrm>
            <a:off x="1143000" y="990950"/>
            <a:ext cx="8401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Рассмотрение</a:t>
            </a:r>
            <a:r>
              <a:rPr lang="en-US" sz="4500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обращения</a:t>
            </a:r>
            <a:r>
              <a:rPr lang="en-US" sz="4500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en-US" sz="4500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4500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-US" sz="4500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Исполнитель</a:t>
            </a:r>
            <a:r>
              <a:rPr lang="en-US" sz="4500" b="1" i="0" u="none" strike="noStrike" cap="none" dirty="0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lang="ru-RU" sz="4500" b="1" i="0" u="none" strike="noStrike" cap="none" dirty="0" smtClean="0">
              <a:solidFill>
                <a:srgbClr val="0D14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3"/>
          <p:cNvSpPr/>
          <p:nvPr/>
        </p:nvSpPr>
        <p:spPr>
          <a:xfrm>
            <a:off x="1143000" y="2521625"/>
            <a:ext cx="116871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35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</a:pPr>
            <a:r>
              <a:rPr lang="en-US" sz="262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Переадресация полная/частичная   </a:t>
            </a:r>
            <a:endParaRPr sz="26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1143000" y="3350450"/>
            <a:ext cx="8865096" cy="566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AutoNum type="arabicParenR"/>
            </a:pP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Открыть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карточку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и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Нажать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кнопку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ru-RU" sz="1875" b="0" i="0" u="none" strike="noStrike" cap="none" dirty="0" smtClean="0">
              <a:solidFill>
                <a:srgbClr val="0D14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AutoNum type="arabicParenR"/>
            </a:pPr>
            <a:endParaRPr lang="ru-RU" sz="1875" b="0" i="0" u="none" strike="noStrike" cap="none" dirty="0" smtClean="0">
              <a:solidFill>
                <a:srgbClr val="0D14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AutoNum type="arabicParenR"/>
            </a:pPr>
            <a:endParaRPr lang="ru-RU" sz="1875" b="0" i="0" u="none" strike="noStrike" cap="none" dirty="0" smtClean="0">
              <a:solidFill>
                <a:srgbClr val="0D14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AutoNum type="arabicParenR"/>
            </a:pPr>
            <a:r>
              <a:rPr lang="en-US" sz="1875" b="0" i="0" u="none" strike="noStrike" cap="none" dirty="0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Переадресовать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другой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ГО”</a:t>
            </a:r>
            <a:endParaRPr sz="1875" b="0" i="0" u="none" strike="noStrike" cap="none" dirty="0">
              <a:solidFill>
                <a:srgbClr val="0D14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AutoNum type="arabicParenR"/>
            </a:pP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Выбрать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регион</a:t>
            </a:r>
            <a:endParaRPr dirty="0"/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AutoNum type="arabicParenR"/>
            </a:pP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Выбрать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адресата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Обращения</a:t>
            </a:r>
            <a:endParaRPr sz="1875" b="0" i="0" u="none" strike="noStrike" cap="none" dirty="0">
              <a:solidFill>
                <a:srgbClr val="0D14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AutoNum type="arabicParenR"/>
            </a:pP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Набрать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сопроводительное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письмо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прикрепить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документы</a:t>
            </a:r>
            <a:endParaRPr dirty="0"/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AutoNum type="arabicParenR"/>
            </a:pP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необходимости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переадресации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несколько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ГО,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необходимо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нажать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знак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«+» и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выбрать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адресатов</a:t>
            </a:r>
            <a:endParaRPr dirty="0"/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AutoNum type="arabicParenR"/>
            </a:pP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Выбрать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согласующих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проект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переадресации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сотрудников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организации</a:t>
            </a:r>
            <a:endParaRPr sz="1875" b="0" i="0" u="none" strike="noStrike" cap="none" dirty="0">
              <a:solidFill>
                <a:srgbClr val="0D14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AutoNum type="arabicParenR"/>
            </a:pP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Выбрать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подписанта</a:t>
            </a:r>
            <a:endParaRPr sz="1875" b="0" i="0" u="none" strike="noStrike" cap="none" dirty="0">
              <a:solidFill>
                <a:srgbClr val="0D14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57200">
              <a:lnSpc>
                <a:spcPct val="115000"/>
              </a:lnSpc>
              <a:buSzPts val="1875"/>
              <a:buFont typeface="Arial"/>
              <a:buAutoNum type="arabicParenR"/>
            </a:pP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Выбрать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вид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перенаправления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подтвердив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действие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галочкой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 dirty="0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Перенаправить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полностью</a:t>
            </a:r>
            <a:r>
              <a:rPr lang="ru-RU" sz="1875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 (в срок не позднее трех рабочих дней со дня его поступления</a:t>
            </a:r>
            <a:r>
              <a:rPr lang="ru-RU" sz="1875" dirty="0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);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 dirty="0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Перенаправить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en-US" sz="1875" b="0" i="0" u="none" strike="noStrike" cap="none" dirty="0" err="1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части</a:t>
            </a:r>
            <a:r>
              <a:rPr lang="ru-RU" sz="1875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(если в обращении имеются вопросы, входящие в компетенцию административного органа и часть в компетенцию иного административного органа, выбирается «Перенаправить в части» для рассмотрения и предоставления ответа заявителю в рамках своей компетенции. При этом, к номеру обращения за дробью присваивается индекс);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Согласовать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подписать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проект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переадресации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должен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1)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Открыть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раздел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“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Входящие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задачи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”, “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Согласовать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Подписать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2)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Открыть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карточку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3)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Нажать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кнопку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“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Согласовать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Подписать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переадресацию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endParaRPr sz="187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13" descr="preencoded.png"/>
          <p:cNvPicPr preferRelativeResize="0"/>
          <p:nvPr/>
        </p:nvPicPr>
        <p:blipFill rotWithShape="1">
          <a:blip r:embed="rId4">
            <a:alphaModFix/>
          </a:blip>
          <a:srcRect l="-7158"/>
          <a:stretch/>
        </p:blipFill>
        <p:spPr>
          <a:xfrm>
            <a:off x="10368125" y="904875"/>
            <a:ext cx="6614876" cy="884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1863" y="-28738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4"/>
          <p:cNvSpPr/>
          <p:nvPr/>
        </p:nvSpPr>
        <p:spPr>
          <a:xfrm>
            <a:off x="1143000" y="952500"/>
            <a:ext cx="840105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Рассмотрение обращения</a:t>
            </a:r>
            <a:b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(Исполнитель)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4"/>
          <p:cNvSpPr/>
          <p:nvPr/>
        </p:nvSpPr>
        <p:spPr>
          <a:xfrm>
            <a:off x="1143000" y="2373575"/>
            <a:ext cx="50103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35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</a:pPr>
            <a:r>
              <a:rPr lang="en-US" sz="262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Поручение/Запрос</a:t>
            </a:r>
            <a:endParaRPr sz="26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4"/>
          <p:cNvSpPr/>
          <p:nvPr/>
        </p:nvSpPr>
        <p:spPr>
          <a:xfrm>
            <a:off x="1143000" y="2557775"/>
            <a:ext cx="9048900" cy="56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Для создания проект поручения/запроса нужно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1)Открыть карточку обращения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2)Нажать на кнопку “Поручение/Запрос” в другой ГО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3)Выбрать адресат и указать срок исполнения 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4)При необходимости добавить второго адресата (организацию), ставит срок для второго адресата.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5)Набрать текст поручения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6)Выбрать Ответственного от текущего ГО (Сотрудник, контролирующий исполнение поручения/запроса. Можно выбрать текущего пользователя)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7)Указать Согласующих и Подписанта проекта поручения/запроса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8)Отправить.</a:t>
            </a:r>
            <a:endParaRPr sz="18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4"/>
          <p:cNvSpPr/>
          <p:nvPr/>
        </p:nvSpPr>
        <p:spPr>
          <a:xfrm>
            <a:off x="1143000" y="7827600"/>
            <a:ext cx="105093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Проекты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поручений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хранятся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папке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“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Мои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проекты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поручения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”,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где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можно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 dirty="0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Посмотреть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историю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Согласования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проекта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 dirty="0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Отозвать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проект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 dirty="0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Редактировать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проект</a:t>
            </a:r>
            <a:endParaRPr sz="187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14"/>
          <p:cNvPicPr preferRelativeResize="0"/>
          <p:nvPr/>
        </p:nvPicPr>
        <p:blipFill rotWithShape="1">
          <a:blip r:embed="rId4">
            <a:alphaModFix/>
          </a:blip>
          <a:srcRect l="35256" t="9972" r="34936" b="5981"/>
          <a:stretch/>
        </p:blipFill>
        <p:spPr>
          <a:xfrm>
            <a:off x="12839700" y="1471100"/>
            <a:ext cx="3708298" cy="453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39700" y="6143625"/>
            <a:ext cx="3435864" cy="33333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3258801" y="7327289"/>
            <a:ext cx="2377440" cy="4310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9" y="0"/>
            <a:ext cx="18288091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750" y="2838450"/>
            <a:ext cx="2981325" cy="31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5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7750" y="7200900"/>
            <a:ext cx="16192500" cy="22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5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2425" y="2838450"/>
            <a:ext cx="13073369" cy="316120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5"/>
          <p:cNvSpPr/>
          <p:nvPr/>
        </p:nvSpPr>
        <p:spPr>
          <a:xfrm>
            <a:off x="1143000" y="952500"/>
            <a:ext cx="1350645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Рассмотрение обращения (Руководитель)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5"/>
          <p:cNvSpPr/>
          <p:nvPr/>
        </p:nvSpPr>
        <p:spPr>
          <a:xfrm>
            <a:off x="1143000" y="2019300"/>
            <a:ext cx="77628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35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</a:pPr>
            <a:r>
              <a:rPr lang="en-US" sz="262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Согласовать проект поручения/запроса</a:t>
            </a:r>
            <a:endParaRPr sz="26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5"/>
          <p:cNvSpPr/>
          <p:nvPr/>
        </p:nvSpPr>
        <p:spPr>
          <a:xfrm>
            <a:off x="1143000" y="6067425"/>
            <a:ext cx="2648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0" i="0" u="none" strike="noStrike" cap="none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Открыть</a:t>
            </a:r>
            <a:r>
              <a:rPr lang="en-US" sz="1875" b="0" i="0" u="none" strike="noStrike" cap="none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875" b="0" i="0" u="none" strike="noStrike" cap="none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карточку</a:t>
            </a:r>
            <a:r>
              <a:rPr lang="en-US" sz="1875" b="0" i="0" u="none" strike="noStrike" cap="none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875" b="0" i="0" u="none" strike="noStrike" cap="none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проекта</a:t>
            </a:r>
            <a:r>
              <a:rPr lang="en-US" sz="1875" b="0" i="0" u="none" strike="noStrike" cap="none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875" b="0" i="0" u="none" strike="noStrike" cap="none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поручения</a:t>
            </a:r>
            <a:endParaRPr sz="187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5"/>
          <p:cNvSpPr/>
          <p:nvPr/>
        </p:nvSpPr>
        <p:spPr>
          <a:xfrm>
            <a:off x="4257675" y="6067425"/>
            <a:ext cx="13515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Нажать на “Согласовать” (Подписать) либо “Отправить  на доработку с указанием причины возврата</a:t>
            </a:r>
            <a:endParaRPr sz="18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5"/>
          <p:cNvSpPr/>
          <p:nvPr/>
        </p:nvSpPr>
        <p:spPr>
          <a:xfrm>
            <a:off x="1485900" y="7239000"/>
            <a:ext cx="15859200" cy="21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ВАЖНО!</a:t>
            </a:r>
            <a:br>
              <a:rPr lang="en-US" sz="1875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Удалить  проект  можно только Отозванный проект или  Отклоненный проект (Отправленный на доработку Согласующим или Подписантом)</a:t>
            </a:r>
            <a:br>
              <a:rPr lang="en-US" sz="1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Для Удаления проекта поручения/запроса и повторного направления на согласование нужно</a:t>
            </a:r>
            <a:br>
              <a:rPr lang="en-US" sz="1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1) Открыть папку “Мои проекты поручений”</a:t>
            </a:r>
            <a:br>
              <a:rPr lang="en-US" sz="1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2) Открыть карточку проекта поручения</a:t>
            </a:r>
            <a:br>
              <a:rPr lang="en-US" sz="1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3) Нажать на кнопку “Удалить проект поручения”</a:t>
            </a:r>
            <a:endParaRPr sz="18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49692" y="4927963"/>
            <a:ext cx="2377440" cy="4310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3311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9075" y="4114800"/>
            <a:ext cx="9014031" cy="5355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7750" y="4114800"/>
            <a:ext cx="2905432" cy="535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6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115925" y="4114800"/>
            <a:ext cx="4123195" cy="5355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6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00250" y="3390900"/>
            <a:ext cx="171450" cy="14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6"/>
          <p:cNvSpPr/>
          <p:nvPr/>
        </p:nvSpPr>
        <p:spPr>
          <a:xfrm>
            <a:off x="1143000" y="952500"/>
            <a:ext cx="1323022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Рассмотрение обращения (Исполнитель)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6"/>
          <p:cNvSpPr/>
          <p:nvPr/>
        </p:nvSpPr>
        <p:spPr>
          <a:xfrm>
            <a:off x="1143000" y="2171700"/>
            <a:ext cx="7762875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35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</a:pPr>
            <a:r>
              <a:rPr lang="en-US" sz="262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Принятие решения по обращению</a:t>
            </a:r>
            <a:endParaRPr sz="26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6"/>
          <p:cNvSpPr/>
          <p:nvPr/>
        </p:nvSpPr>
        <p:spPr>
          <a:xfrm>
            <a:off x="1143000" y="2028825"/>
            <a:ext cx="6257925" cy="284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Исполнителю необходимо перейти в раздел “Входящие задачи”     Находятся в работе, далее открыть карточку заявления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6"/>
          <p:cNvSpPr/>
          <p:nvPr/>
        </p:nvSpPr>
        <p:spPr>
          <a:xfrm>
            <a:off x="7800975" y="2981325"/>
            <a:ext cx="8239125" cy="119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карточке заявления исполнителю доступна функция принятия решения по обращению. Необходимо вызвать данную функцию, нажав на кнопку “Принять решение”.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9850" y="6781800"/>
            <a:ext cx="10820400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7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000" y="2114550"/>
            <a:ext cx="4388407" cy="710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7"/>
          <p:cNvSpPr/>
          <p:nvPr/>
        </p:nvSpPr>
        <p:spPr>
          <a:xfrm>
            <a:off x="1143000" y="952500"/>
            <a:ext cx="1323022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Рассмотрение обращения (Исполнитель)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7"/>
          <p:cNvSpPr/>
          <p:nvPr/>
        </p:nvSpPr>
        <p:spPr>
          <a:xfrm>
            <a:off x="6515100" y="2019300"/>
            <a:ext cx="7762875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35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</a:pPr>
            <a:r>
              <a:rPr lang="en-US" sz="262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Принятие решения по обращению</a:t>
            </a:r>
            <a:endParaRPr sz="26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7"/>
          <p:cNvSpPr/>
          <p:nvPr/>
        </p:nvSpPr>
        <p:spPr>
          <a:xfrm>
            <a:off x="6515100" y="1895475"/>
            <a:ext cx="10058400" cy="511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Согласно ч. 1, ст. 73 Административный орган, должностное лицо обязаны предоставить возможность участнику административной процедуры выразить свою позицию к предварительному решению по административному делу, о котором участник административной процедуры уведомляется заранее, но не позднее чем за три рабочих дня до принятия административного акта.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Заслушивание можно проводить как для административной процедуры (заявление, жалоба), так и для упрощенной административной процедуры (запрос, сообщение, отклик, предложение).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Согласно  ст.73 АППК РК заслушивание может осуществляться путем: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приглашения участника административной процедуры на заслушивание по административному делу, в том числе посредством видеоконференцсвязи или иных средств коммуникации;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использования информационных систем;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иных способов связи, позволяющих участнику административной процедуры изложить свою позицию.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7"/>
          <p:cNvSpPr/>
          <p:nvPr/>
        </p:nvSpPr>
        <p:spPr>
          <a:xfrm>
            <a:off x="6867525" y="7153275"/>
            <a:ext cx="10163175" cy="218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ВАЖНО!</a:t>
            </a:r>
            <a:br>
              <a:rPr lang="en-US" sz="1875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 нажатию на кнопку “Отправить извещение” на мобильный номер участника административной процедуры уйдет смс-сообщение, где он скачает предварительное решение и ознакомится с ним. Смс извещение с предварительным решением отправится сразу от исполнителя без СОГЛАСОВАНИЯ И ПОДПИСАНИЯ.</a:t>
            </a:r>
            <a:br>
              <a:rPr lang="en-US" sz="1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5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Если заявитель не указал номер телефона, то организация должна будет оповещать обо всех процедурах, проводимых в рамках рассмотрения обращения самостоятельно, посредством Казпочты или иным способом.</a:t>
            </a:r>
            <a:endParaRPr sz="18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6800" y="4238625"/>
            <a:ext cx="6248400" cy="521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5825" y="4219575"/>
            <a:ext cx="8731941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8"/>
          <p:cNvSpPr/>
          <p:nvPr/>
        </p:nvSpPr>
        <p:spPr>
          <a:xfrm>
            <a:off x="1143000" y="952500"/>
            <a:ext cx="1323022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Рассмотрение обращения (Исполнитель)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8"/>
          <p:cNvSpPr/>
          <p:nvPr/>
        </p:nvSpPr>
        <p:spPr>
          <a:xfrm>
            <a:off x="1143000" y="1809750"/>
            <a:ext cx="147162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35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</a:pPr>
            <a:r>
              <a:rPr lang="en-US" sz="262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Внесение в систему результатов проведения/не проведения заслушивания</a:t>
            </a:r>
            <a:endParaRPr sz="26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8"/>
          <p:cNvSpPr/>
          <p:nvPr/>
        </p:nvSpPr>
        <p:spPr>
          <a:xfrm>
            <a:off x="1143000" y="1885950"/>
            <a:ext cx="6991350" cy="284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Если заслушали участника административной процедуры,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то нужно выбрать функцию “Заслушивание проведено”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в открывшимся окне нужно прикрепить протокол заслушивания или же ИНЫЕ подтверждающие документы проведения заслушивания и нажать на кнопку “Отправить извещение”.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8"/>
          <p:cNvSpPr/>
          <p:nvPr/>
        </p:nvSpPr>
        <p:spPr>
          <a:xfrm>
            <a:off x="8601075" y="2590800"/>
            <a:ext cx="8239125" cy="119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Если же по каким-то причинам заслушивания не было проведено, то нужно указать, что заслушивание не проведено.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Заполняем причины, по которым заслушивание не проведено и нажимаем на кнопку “Сохранить”.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828796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750" y="3914775"/>
            <a:ext cx="7545112" cy="498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9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9175" y="3914775"/>
            <a:ext cx="5119901" cy="4981574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9"/>
          <p:cNvSpPr/>
          <p:nvPr/>
        </p:nvSpPr>
        <p:spPr>
          <a:xfrm>
            <a:off x="1143000" y="952500"/>
            <a:ext cx="1323022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Рассмотрение обращения (Исполнитель)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9"/>
          <p:cNvSpPr/>
          <p:nvPr/>
        </p:nvSpPr>
        <p:spPr>
          <a:xfrm>
            <a:off x="1143000" y="1712000"/>
            <a:ext cx="147162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35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</a:pPr>
            <a:r>
              <a:rPr lang="en-US" sz="262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Вынесение окончательного решения по итогам заслушивания</a:t>
            </a:r>
            <a:endParaRPr sz="26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9"/>
          <p:cNvSpPr/>
          <p:nvPr/>
        </p:nvSpPr>
        <p:spPr>
          <a:xfrm>
            <a:off x="1143000" y="1600200"/>
            <a:ext cx="13382700" cy="28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 итогам проведенного заслушивания Административному органу необходимо вынести окончательное решение.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Для этого нажимаем на кнопку “Принять окончательное решение” и система откроет модальное окно, где надо выбрать окончательное решение. Сохраняем решение и далее по стандартной схеме направляем на согласование и подписание. 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После согласования и подписания статус обращения меняется на “Исполнено”.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9"/>
          <p:cNvSpPr/>
          <p:nvPr/>
        </p:nvSpPr>
        <p:spPr>
          <a:xfrm>
            <a:off x="1143000" y="9096375"/>
            <a:ext cx="8343900" cy="2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Типы решений зависят от типа обращения в соответствии ст. 77, 89 АППК РК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4575" y="3275563"/>
            <a:ext cx="6261060" cy="437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4257" y="3285088"/>
            <a:ext cx="5117688" cy="437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0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44400" y="3275563"/>
            <a:ext cx="4898282" cy="437794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0"/>
          <p:cNvSpPr/>
          <p:nvPr/>
        </p:nvSpPr>
        <p:spPr>
          <a:xfrm>
            <a:off x="1143000" y="952500"/>
            <a:ext cx="1323022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Рассмотрение</a:t>
            </a:r>
            <a:r>
              <a:rPr lang="en-US" sz="4500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обращения</a:t>
            </a:r>
            <a:r>
              <a:rPr lang="en-US" sz="4500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b="1" i="0" u="none" strike="noStrike" cap="none" dirty="0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ru-RU" sz="4500" b="1" i="0" u="none" strike="noStrike" cap="none" dirty="0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Регистратор</a:t>
            </a:r>
            <a:r>
              <a:rPr lang="en-US" sz="4500" b="1" i="0" u="none" strike="noStrike" cap="none" dirty="0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4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0"/>
          <p:cNvSpPr/>
          <p:nvPr/>
        </p:nvSpPr>
        <p:spPr>
          <a:xfrm>
            <a:off x="1404257" y="1769850"/>
            <a:ext cx="15211500" cy="5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35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Обработка</a:t>
            </a:r>
            <a:r>
              <a:rPr lang="en-US" sz="1875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отзыва</a:t>
            </a:r>
            <a:r>
              <a:rPr lang="en-US" sz="1875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обращения</a:t>
            </a:r>
            <a:r>
              <a:rPr lang="en-US" sz="1875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1875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Регистрация</a:t>
            </a:r>
            <a:r>
              <a:rPr lang="en-US" sz="1875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отзыва</a:t>
            </a:r>
            <a:r>
              <a:rPr lang="en-US" sz="1875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обращения</a:t>
            </a:r>
            <a:r>
              <a:rPr lang="en-US" sz="1875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заявителя</a:t>
            </a:r>
            <a:r>
              <a:rPr lang="en-US" sz="1875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en-US" sz="1875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статусе</a:t>
            </a:r>
            <a:r>
              <a:rPr lang="en-US" sz="1875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«</a:t>
            </a:r>
            <a:r>
              <a:rPr lang="en-US" sz="1875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Зарегистрировано</a:t>
            </a:r>
            <a:r>
              <a:rPr lang="en-US" sz="1875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»</a:t>
            </a:r>
            <a:endParaRPr sz="187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0"/>
          <p:cNvSpPr/>
          <p:nvPr/>
        </p:nvSpPr>
        <p:spPr>
          <a:xfrm>
            <a:off x="1499507" y="2303250"/>
            <a:ext cx="49245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1)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Регистратору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требуется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найти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обращение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0"/>
          <p:cNvSpPr/>
          <p:nvPr/>
        </p:nvSpPr>
        <p:spPr>
          <a:xfrm>
            <a:off x="1143000" y="7686675"/>
            <a:ext cx="160020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После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подписания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заявления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отзыв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обращению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будет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присвоен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статус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обращения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«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Отозвано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» и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дальнейшее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рассмотрение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обращение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будет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прекращено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и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перемещено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в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папку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«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Отозвано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заявителем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»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0"/>
          <p:cNvSpPr/>
          <p:nvPr/>
        </p:nvSpPr>
        <p:spPr>
          <a:xfrm>
            <a:off x="6576332" y="2179425"/>
            <a:ext cx="51339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2) Нажать на кнопку «Отозвать обращение»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0"/>
          <p:cNvSpPr/>
          <p:nvPr/>
        </p:nvSpPr>
        <p:spPr>
          <a:xfrm>
            <a:off x="12796157" y="2179425"/>
            <a:ext cx="52674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3) Добавить комментарий и прикрепить отзыв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 заявителя. Нажать на кнопку «Создать»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подписать заявление ключом ЭЦП Регистратора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0"/>
          <p:cNvSpPr/>
          <p:nvPr/>
        </p:nvSpPr>
        <p:spPr>
          <a:xfrm>
            <a:off x="1143000" y="8705850"/>
            <a:ext cx="15906750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ВАЖНО!</a:t>
            </a:r>
            <a:br>
              <a:rPr lang="en-US" sz="15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125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Право на регистрацию отзыва заявителя доступно пользователю с правом «Регистратор».</a:t>
            </a:r>
            <a:br>
              <a:rPr lang="en-US" sz="1125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125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· Если обращение находится в статусе «Зарегистрировано», то отзыв обращения будет произведено сразу после регистрации заявления на отзыв обращения от заявителя;</a:t>
            </a:r>
            <a:br>
              <a:rPr lang="en-US" sz="1125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125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· Если обращение находится в статусе «В работе», то заявление на отзыв обращения будет рассмотрено исполнителем, у которого на момент поступления заявления на отзыва, обращение находится в работе.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5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6;p2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2057" y="3865202"/>
            <a:ext cx="6261060" cy="437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27;p2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342" y="3798968"/>
            <a:ext cx="5117688" cy="437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06144" y="3779625"/>
            <a:ext cx="4898282" cy="43779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31;p20"/>
          <p:cNvSpPr/>
          <p:nvPr/>
        </p:nvSpPr>
        <p:spPr>
          <a:xfrm>
            <a:off x="1499507" y="2303250"/>
            <a:ext cx="49245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1)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Регистратору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требуется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найти</a:t>
            </a:r>
            <a: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en-US" sz="1500" b="0" i="0" u="none" strike="noStrike" cap="none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 dirty="0" err="1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обращение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33;p20"/>
          <p:cNvSpPr/>
          <p:nvPr/>
        </p:nvSpPr>
        <p:spPr>
          <a:xfrm>
            <a:off x="6576332" y="2179425"/>
            <a:ext cx="51339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2) Нажать на кнопку «Отозвать обращение»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34;p20"/>
          <p:cNvSpPr/>
          <p:nvPr/>
        </p:nvSpPr>
        <p:spPr>
          <a:xfrm>
            <a:off x="12796157" y="2179425"/>
            <a:ext cx="52674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3) Добавить комментарий и прикрепить отзыв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 заявителя. Нажать на кнопку «Создать»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подписать заявление ключом ЭЦП Регистратора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45;p21"/>
          <p:cNvSpPr/>
          <p:nvPr/>
        </p:nvSpPr>
        <p:spPr>
          <a:xfrm>
            <a:off x="1143000" y="952500"/>
            <a:ext cx="1301115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Рассмотрение</a:t>
            </a:r>
            <a:r>
              <a:rPr lang="en-US" sz="4500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обращения</a:t>
            </a:r>
            <a:r>
              <a:rPr lang="en-US" sz="4500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4500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Регистратор</a:t>
            </a:r>
            <a:r>
              <a:rPr lang="en-US" sz="4500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4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46;p21"/>
          <p:cNvSpPr/>
          <p:nvPr/>
        </p:nvSpPr>
        <p:spPr>
          <a:xfrm>
            <a:off x="1013694" y="1385368"/>
            <a:ext cx="16259175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3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Обработка</a:t>
            </a:r>
            <a:r>
              <a:rPr lang="en-US" sz="2250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отзыва</a:t>
            </a:r>
            <a:r>
              <a:rPr lang="en-US" sz="2250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обращения</a:t>
            </a:r>
            <a:r>
              <a:rPr lang="en-US" sz="2250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2250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Регистрация</a:t>
            </a:r>
            <a:r>
              <a:rPr lang="en-US" sz="2250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отзыва</a:t>
            </a:r>
            <a:r>
              <a:rPr lang="en-US" sz="2250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обращения</a:t>
            </a:r>
            <a:r>
              <a:rPr lang="en-US" sz="2250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50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заявителя</a:t>
            </a:r>
            <a:r>
              <a:rPr lang="en-US" sz="2250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en-US" sz="2250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статусе</a:t>
            </a:r>
            <a:r>
              <a:rPr lang="en-US" sz="2250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«В </a:t>
            </a:r>
            <a:r>
              <a:rPr lang="en-US" sz="2250" b="1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работе</a:t>
            </a:r>
            <a:r>
              <a:rPr lang="en-US" sz="2250" b="1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»</a:t>
            </a:r>
            <a:endParaRPr sz="22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98604" y="8328728"/>
            <a:ext cx="14747966" cy="365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7000"/>
              </a:lnSpc>
              <a:buSzPts val="1500"/>
            </a:pPr>
            <a:r>
              <a:rPr lang="ru-RU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После подписания заявления на отзыв обращению будет присвоен статус обращения «Отозвано» </a:t>
            </a:r>
            <a:r>
              <a:rPr lang="ru-RU" dirty="0" smtClean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</a:t>
            </a:r>
            <a:r>
              <a:rPr lang="ru-RU" dirty="0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перемещено в папку «Отозвано заявителем»</a:t>
            </a:r>
            <a:endParaRPr lang="ru-RU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0430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" y="0"/>
            <a:ext cx="1828806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01225" y="5210175"/>
            <a:ext cx="7442602" cy="4269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91700" y="904875"/>
            <a:ext cx="7448550" cy="427181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/>
          <p:nvPr/>
        </p:nvSpPr>
        <p:spPr>
          <a:xfrm>
            <a:off x="1143000" y="952500"/>
            <a:ext cx="14773275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Раздел I: Авторизация</a:t>
            </a:r>
            <a:b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 системе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1400027" y="4199981"/>
            <a:ext cx="6982097" cy="299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129979"/>
              </a:lnSpc>
              <a:buSzPts val="2625"/>
            </a:pPr>
            <a:r>
              <a:rPr lang="ru-RU" sz="262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авторизации в системе необходимо</a:t>
            </a:r>
            <a:r>
              <a:rPr lang="ru-RU" sz="2625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                 1. перейти </a:t>
            </a:r>
            <a:r>
              <a:rPr lang="ru-RU" sz="262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 ссылке e-otinish.gov.kz; </a:t>
            </a:r>
            <a:endParaRPr lang="ru-RU" sz="2625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29979"/>
              </a:lnSpc>
              <a:buSzPts val="2625"/>
            </a:pPr>
            <a:r>
              <a:rPr lang="ru-RU" sz="2625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осуществить </a:t>
            </a:r>
            <a:r>
              <a:rPr lang="ru-RU" sz="262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вход для работников </a:t>
            </a:r>
            <a:r>
              <a:rPr lang="ru-RU" sz="262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адморгана</a:t>
            </a:r>
            <a:r>
              <a:rPr lang="ru-RU" sz="2625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</a:p>
          <a:p>
            <a:pPr lvl="0">
              <a:lnSpc>
                <a:spcPct val="129979"/>
              </a:lnSpc>
              <a:buSzPts val="2625"/>
            </a:pPr>
            <a:r>
              <a:rPr lang="ru-RU" sz="2625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ввести </a:t>
            </a:r>
            <a:r>
              <a:rPr lang="ru-RU" sz="262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логин/пароль работника организации либо авторизоваться посредством ЭЦП.</a:t>
            </a:r>
            <a:endParaRPr sz="26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4"/>
          <p:cNvSpPr/>
          <p:nvPr/>
        </p:nvSpPr>
        <p:spPr>
          <a:xfrm>
            <a:off x="1143000" y="7191375"/>
            <a:ext cx="7924800" cy="214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</a:pPr>
            <a:endParaRPr sz="262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" y="0"/>
            <a:ext cx="18287976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2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1950" y="5305425"/>
            <a:ext cx="3323858" cy="401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2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000" y="6953250"/>
            <a:ext cx="5029200" cy="237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2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3000" y="5305425"/>
            <a:ext cx="1895475" cy="151479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2"/>
          <p:cNvSpPr/>
          <p:nvPr/>
        </p:nvSpPr>
        <p:spPr>
          <a:xfrm>
            <a:off x="1143000" y="952500"/>
            <a:ext cx="1323022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Рассмотрение обращения (Исполнитель)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2"/>
          <p:cNvSpPr/>
          <p:nvPr/>
        </p:nvSpPr>
        <p:spPr>
          <a:xfrm>
            <a:off x="1143000" y="1790700"/>
            <a:ext cx="16259175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3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Обработка отзыва обращения - Регистрация отзыва обращения заявителя в статусе «В работе»</a:t>
            </a:r>
            <a:endParaRPr sz="22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2"/>
          <p:cNvSpPr/>
          <p:nvPr/>
        </p:nvSpPr>
        <p:spPr>
          <a:xfrm>
            <a:off x="1143000" y="2438800"/>
            <a:ext cx="4219500" cy="27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Для обработки заявления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отзыв обращения Исполнителю необходимо перейти в папку «Отозванные заявителем», выбрать заявления со статусом «На отзыв».</a:t>
            </a:r>
            <a:endParaRPr sz="18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2"/>
          <p:cNvSpPr/>
          <p:nvPr/>
        </p:nvSpPr>
        <p:spPr>
          <a:xfrm>
            <a:off x="7915275" y="1095375"/>
            <a:ext cx="84582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Открыть карточку обращения и выбрать «Принять решение»: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 будет проводиться процедура заслушивания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причина прекращения «административным органом, должностным лицом принят отзыв обращения от заявителя»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После сохранения проекта решения, необходимо направить решение на согласование и подписание со статусом «На отзыв».</a:t>
            </a:r>
            <a:endParaRPr sz="18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795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39200" y="4610100"/>
            <a:ext cx="8258170" cy="165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15375" y="4010025"/>
            <a:ext cx="5387978" cy="92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3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48750" y="7400925"/>
            <a:ext cx="559117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3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3000" y="4257675"/>
            <a:ext cx="7210425" cy="507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90700" y="7029450"/>
            <a:ext cx="6353175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3" descr="preencoded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14525" y="7153275"/>
            <a:ext cx="6219825" cy="19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3"/>
          <p:cNvSpPr/>
          <p:nvPr/>
        </p:nvSpPr>
        <p:spPr>
          <a:xfrm>
            <a:off x="1143000" y="952500"/>
            <a:ext cx="15649575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Согласование и подписание проекта ответа/отзыва (Руководитель)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3"/>
          <p:cNvSpPr/>
          <p:nvPr/>
        </p:nvSpPr>
        <p:spPr>
          <a:xfrm>
            <a:off x="1143000" y="3124200"/>
            <a:ext cx="6962775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папке «Входящие задачи» выбрать «Согласовать» либо «Подписать».  Открыть обращение</a:t>
            </a:r>
            <a:endParaRPr sz="18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3"/>
          <p:cNvSpPr/>
          <p:nvPr/>
        </p:nvSpPr>
        <p:spPr>
          <a:xfrm>
            <a:off x="9144000" y="2971800"/>
            <a:ext cx="8458200" cy="97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Ознакомившись с проектом ответа «Согласовать»/«Подписать» либо «Отправить на доработку»</a:t>
            </a:r>
            <a:endParaRPr sz="18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3"/>
          <p:cNvSpPr/>
          <p:nvPr/>
        </p:nvSpPr>
        <p:spPr>
          <a:xfrm>
            <a:off x="9144000" y="6667500"/>
            <a:ext cx="8458200" cy="37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Подписать проект ключом ЭЦП Руководителя</a:t>
            </a:r>
            <a:endParaRPr sz="18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750" y="4648200"/>
            <a:ext cx="3911519" cy="3360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3025" y="4648200"/>
            <a:ext cx="12087225" cy="3367287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4"/>
          <p:cNvSpPr/>
          <p:nvPr/>
        </p:nvSpPr>
        <p:spPr>
          <a:xfrm>
            <a:off x="1143000" y="952500"/>
            <a:ext cx="132972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Раздел VI: Модуль поручение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143000" y="2626764"/>
            <a:ext cx="7210500" cy="1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Поручения (письма), которые были направлены в адрес организации находятся в папке “Входящие поручения”. Папка доступна для Пользователей с ролью Регистратор (канцелярист)</a:t>
            </a:r>
            <a:endParaRPr sz="18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9144000" y="2436264"/>
            <a:ext cx="8458200" cy="20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Канцелярист (Регистратор) должен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Открыть карточку поступившего поручения 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Нажать на кнопку “Направить в работу”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Выбрать Исполнителя и отправить</a:t>
            </a:r>
            <a:endParaRPr sz="18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143000" y="1776450"/>
            <a:ext cx="162591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3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Исполнение входящих поручений (Регистратор)</a:t>
            </a:r>
            <a:endParaRPr sz="22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1143000" y="9105900"/>
            <a:ext cx="16002000" cy="37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ВАЖНО!</a:t>
            </a:r>
            <a:r>
              <a:rPr lang="en-US" sz="1875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Переадресация с поручением - только для надзорных органов.</a:t>
            </a:r>
            <a:endParaRPr sz="18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750" y="4419600"/>
            <a:ext cx="2991073" cy="28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5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57650" y="4419600"/>
            <a:ext cx="7195477" cy="28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5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68075" y="4419600"/>
            <a:ext cx="5971752" cy="2864402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5"/>
          <p:cNvSpPr/>
          <p:nvPr/>
        </p:nvSpPr>
        <p:spPr>
          <a:xfrm>
            <a:off x="1143000" y="952500"/>
            <a:ext cx="91248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Модуль поручение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5"/>
          <p:cNvSpPr/>
          <p:nvPr/>
        </p:nvSpPr>
        <p:spPr>
          <a:xfrm>
            <a:off x="1143000" y="3063845"/>
            <a:ext cx="28098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1) Открыть раздел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“Задачи по поручениям”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5"/>
          <p:cNvSpPr/>
          <p:nvPr/>
        </p:nvSpPr>
        <p:spPr>
          <a:xfrm>
            <a:off x="4152900" y="2720945"/>
            <a:ext cx="7105800" cy="15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2) Открыть карточку поручения и Нажать на “Ответить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 поручение”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3) Набрать текст и/или прикрепить документ и сохранить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5"/>
          <p:cNvSpPr/>
          <p:nvPr/>
        </p:nvSpPr>
        <p:spPr>
          <a:xfrm>
            <a:off x="11363325" y="2920970"/>
            <a:ext cx="49626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4) В карточке обращения нажать на “Отправить на согласование ответ на поручение”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5) Выбрать согласующих и подписанта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5"/>
          <p:cNvSpPr/>
          <p:nvPr/>
        </p:nvSpPr>
        <p:spPr>
          <a:xfrm>
            <a:off x="1143000" y="1600200"/>
            <a:ext cx="162591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3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Предоставление ответа на поручение (Исполнитель)</a:t>
            </a:r>
            <a:endParaRPr sz="22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4"/>
            <a:ext cx="18288000" cy="10287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7725" y="4429125"/>
            <a:ext cx="12582525" cy="307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7275" y="4429125"/>
            <a:ext cx="3348303" cy="3075626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6"/>
          <p:cNvSpPr/>
          <p:nvPr/>
        </p:nvSpPr>
        <p:spPr>
          <a:xfrm>
            <a:off x="1143000" y="952500"/>
            <a:ext cx="8913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Модуль поручение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6"/>
          <p:cNvSpPr/>
          <p:nvPr/>
        </p:nvSpPr>
        <p:spPr>
          <a:xfrm>
            <a:off x="1143000" y="3486150"/>
            <a:ext cx="2809875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1) Открыть раздел “Задачи по поручениям”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6"/>
          <p:cNvSpPr/>
          <p:nvPr/>
        </p:nvSpPr>
        <p:spPr>
          <a:xfrm>
            <a:off x="4733925" y="3028950"/>
            <a:ext cx="7629600" cy="15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2) Открыть карточку поручения и Нажать на «Согласовать»/«Подписать» либо “Отправить на доработку» с указанием причины возврата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26"/>
          <p:cNvSpPr/>
          <p:nvPr/>
        </p:nvSpPr>
        <p:spPr>
          <a:xfrm>
            <a:off x="1143000" y="1600200"/>
            <a:ext cx="162591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3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Предоставление ответа на поручение (Руководитель)</a:t>
            </a:r>
            <a:endParaRPr sz="22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3" cy="102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000" y="8315325"/>
            <a:ext cx="2914655" cy="82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7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675" y="2305050"/>
            <a:ext cx="8848112" cy="7982118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7"/>
          <p:cNvSpPr/>
          <p:nvPr/>
        </p:nvSpPr>
        <p:spPr>
          <a:xfrm>
            <a:off x="1143000" y="2581275"/>
            <a:ext cx="15840075" cy="272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90"/>
              <a:buFont typeface="Arial"/>
              <a:buNone/>
            </a:pPr>
            <a:r>
              <a:rPr lang="en-US" sz="969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Спасибо</a:t>
            </a:r>
            <a:br>
              <a:rPr lang="en-US" sz="969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969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за внимание!</a:t>
            </a:r>
            <a:endParaRPr sz="969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0350"/>
            <a:ext cx="18288000" cy="1031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750" y="2162175"/>
            <a:ext cx="16478250" cy="731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000" y="3209925"/>
            <a:ext cx="16287750" cy="1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8175" y="2219325"/>
            <a:ext cx="9525" cy="71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000" y="4276725"/>
            <a:ext cx="16287750" cy="1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000" y="5381625"/>
            <a:ext cx="16287750" cy="1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000" y="6600825"/>
            <a:ext cx="16287750" cy="1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000" y="7496175"/>
            <a:ext cx="16287750" cy="1828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/>
          <p:nvPr/>
        </p:nvSpPr>
        <p:spPr>
          <a:xfrm>
            <a:off x="1143000" y="952500"/>
            <a:ext cx="835342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роли в системе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619250" y="2419350"/>
            <a:ext cx="876300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4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Роль</a:t>
            </a:r>
            <a:endParaRPr sz="22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1619250" y="4562475"/>
            <a:ext cx="21717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4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Руководитель</a:t>
            </a:r>
            <a:endParaRPr sz="22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1619250" y="3438525"/>
            <a:ext cx="1952625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4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Регистратор</a:t>
            </a:r>
            <a:endParaRPr sz="22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5"/>
          <p:cNvSpPr/>
          <p:nvPr/>
        </p:nvSpPr>
        <p:spPr>
          <a:xfrm>
            <a:off x="1619250" y="5695950"/>
            <a:ext cx="206692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4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Исполнитель</a:t>
            </a:r>
            <a:endParaRPr sz="22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5"/>
          <p:cNvSpPr/>
          <p:nvPr/>
        </p:nvSpPr>
        <p:spPr>
          <a:xfrm>
            <a:off x="1619250" y="6753225"/>
            <a:ext cx="1695450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4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Контролер</a:t>
            </a:r>
            <a:endParaRPr sz="22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5"/>
          <p:cNvSpPr/>
          <p:nvPr/>
        </p:nvSpPr>
        <p:spPr>
          <a:xfrm>
            <a:off x="1619250" y="8067675"/>
            <a:ext cx="2838450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4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Администратор адм. органа</a:t>
            </a:r>
            <a:endParaRPr sz="22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5"/>
          <p:cNvSpPr/>
          <p:nvPr/>
        </p:nvSpPr>
        <p:spPr>
          <a:xfrm>
            <a:off x="4781550" y="2571750"/>
            <a:ext cx="2295525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4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Функционал</a:t>
            </a:r>
            <a:endParaRPr sz="22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5"/>
          <p:cNvSpPr/>
          <p:nvPr/>
        </p:nvSpPr>
        <p:spPr>
          <a:xfrm>
            <a:off x="4781550" y="3667125"/>
            <a:ext cx="11763375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Работник организации, отвечающий за регистрацию обращений и их последующую маршрутизацию.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5"/>
          <p:cNvSpPr/>
          <p:nvPr/>
        </p:nvSpPr>
        <p:spPr>
          <a:xfrm>
            <a:off x="4781550" y="4486275"/>
            <a:ext cx="108204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Работник организации, имеющий право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50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направлять обращение в работу подчиненным организациям и/или должностным лицам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50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подписывать Ответные письма по обращениям.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5"/>
          <p:cNvSpPr/>
          <p:nvPr/>
        </p:nvSpPr>
        <p:spPr>
          <a:xfrm>
            <a:off x="4781550" y="5372100"/>
            <a:ext cx="12601500" cy="12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Работник организации, непосредственно отвечающий за исполнение обращения 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50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готовит проект ответного письма</a:t>
            </a:r>
            <a:endParaRPr sz="1500" b="0" i="0" u="none" strike="noStrike" cap="none">
              <a:solidFill>
                <a:srgbClr val="0D14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25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50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направляет на согласование и подпись;</a:t>
            </a:r>
            <a:br>
              <a:rPr lang="en-US" sz="150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50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согласовывает ответные письма.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5"/>
          <p:cNvSpPr/>
          <p:nvPr/>
        </p:nvSpPr>
        <p:spPr>
          <a:xfrm>
            <a:off x="4781550" y="7820025"/>
            <a:ext cx="12172950" cy="1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Работник организации (ИС которой не сопровождается работниками АО «НИТ»), закрепленный внутренним правовым актом и ответственный за создание внутренний структуры организации (департаменты, управления, отделы и т.д.) и учетных записей пользователей в системе. Администратор организации может формировать внутреннею структуру и управлять (создание/удаление/корректировка) учётными записями своей организации, и учетными записями сотрудников территориальных, подчиненных и подведомственных организаций, а также создавать в них администраторов нижнего уровня.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5"/>
          <p:cNvSpPr/>
          <p:nvPr/>
        </p:nvSpPr>
        <p:spPr>
          <a:xfrm>
            <a:off x="4781550" y="6838950"/>
            <a:ext cx="1217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Ответственный работник организации обеспечивающий контроль за соблюдением сроков рассмотрения обращений.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77600" y="904875"/>
            <a:ext cx="4993974" cy="28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77600" y="6581775"/>
            <a:ext cx="4993974" cy="288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6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77600" y="3743325"/>
            <a:ext cx="4991100" cy="288689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"/>
          <p:cNvSpPr/>
          <p:nvPr/>
        </p:nvSpPr>
        <p:spPr>
          <a:xfrm>
            <a:off x="1143000" y="952500"/>
            <a:ext cx="109707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Раздел IІ: Администратор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6"/>
          <p:cNvSpPr/>
          <p:nvPr/>
        </p:nvSpPr>
        <p:spPr>
          <a:xfrm>
            <a:off x="1143000" y="2171700"/>
            <a:ext cx="8686800" cy="3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4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Переход в раздел «Отделы и сотрудники» 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Для перехода в раздел нужно: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Нажать на иконку рядом с ФИО (правый верхний угол).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Нажать на кнопку «Отделы и сотрудники».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Раздел «Отделы и сотрудники» содержит 2 блока информации: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- Подчиненные организации и Структурные подразделения;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- Сотрудники - Список сотрудников организации.</a:t>
            </a:r>
            <a:endParaRPr sz="22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6"/>
          <p:cNvSpPr/>
          <p:nvPr/>
        </p:nvSpPr>
        <p:spPr>
          <a:xfrm>
            <a:off x="1143000" y="6415025"/>
            <a:ext cx="8686800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4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Добавление структурного подразделения в одной организации 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1. Как в родительской организации, так и в подчиненных организациях во вкладке новый отдел нажать на кнопку + и внести в систему данные: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- Тип организации 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- БИН, юридический адрес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- Наименование (на русском и казахском языках)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2. Нажать сохранить.</a:t>
            </a:r>
            <a:endParaRPr sz="22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" y="0"/>
            <a:ext cx="18287966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1350" y="4391025"/>
            <a:ext cx="6438900" cy="5088517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7"/>
          <p:cNvSpPr/>
          <p:nvPr/>
        </p:nvSpPr>
        <p:spPr>
          <a:xfrm>
            <a:off x="1143000" y="952500"/>
            <a:ext cx="119253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Раздел IIІ: Регистрация поступивших</a:t>
            </a:r>
            <a:b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обращений (Регистратор)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7"/>
          <p:cNvSpPr/>
          <p:nvPr/>
        </p:nvSpPr>
        <p:spPr>
          <a:xfrm>
            <a:off x="1143000" y="2324100"/>
            <a:ext cx="16621200" cy="12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35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</a:pPr>
            <a:r>
              <a:rPr lang="en-US" sz="262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Для регистрации нарочно поступивших, в том числе, которые поступают через</a:t>
            </a:r>
            <a:br>
              <a:rPr lang="en-US" sz="262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62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“ящики для заявлений и жалоб” нужно нажать на кнопку “Создать обращение”.</a:t>
            </a:r>
            <a:endParaRPr sz="26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7"/>
          <p:cNvSpPr/>
          <p:nvPr/>
        </p:nvSpPr>
        <p:spPr>
          <a:xfrm>
            <a:off x="1143000" y="3552825"/>
            <a:ext cx="9982200" cy="652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5"/>
              <a:buFont typeface="Arial"/>
              <a:buNone/>
            </a:pPr>
            <a: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 поле “Вид обращения” выбираем вид обращения из списка. В зависимости</a:t>
            </a:r>
            <a:endParaRPr sz="1775" b="0" i="0" u="none" strike="noStrike" cap="none">
              <a:solidFill>
                <a:srgbClr val="0D14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5"/>
              <a:buFont typeface="Arial"/>
              <a:buNone/>
            </a:pPr>
            <a: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от вида система в авто режиме проставляет вид административной процедуры</a:t>
            </a:r>
            <a:endParaRPr sz="1775" b="0" i="0" u="none" strike="noStrike" cap="none">
              <a:solidFill>
                <a:srgbClr val="0D14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5"/>
              <a:buFont typeface="Arial"/>
              <a:buNone/>
            </a:pPr>
            <a: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 соответствии с АППК.</a:t>
            </a:r>
            <a:b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Далее необходимо заполнить:</a:t>
            </a:r>
            <a:b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7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Категория/подкатегория</a:t>
            </a:r>
            <a: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- справочное, обязательное поле;</a:t>
            </a:r>
            <a:b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7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Форма обращения</a:t>
            </a:r>
            <a: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- справочное, обязательное поле;</a:t>
            </a:r>
            <a:b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7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Язык обращения</a:t>
            </a:r>
            <a: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- справочное, обязательное поле;</a:t>
            </a:r>
            <a:b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7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Город/сельский округ</a:t>
            </a:r>
            <a: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- определяются автоматом, без возможности редактирования;</a:t>
            </a:r>
            <a:b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7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Адресат</a:t>
            </a:r>
            <a: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- нужно указать корневую организацию. </a:t>
            </a:r>
            <a:b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7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Описание</a:t>
            </a:r>
            <a: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- текстовое, обязательное поле. </a:t>
            </a:r>
            <a:b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7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Прикрепить документы</a:t>
            </a:r>
            <a: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- необходимо прикрепить все документы</a:t>
            </a:r>
            <a:b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от заявителя по его обращению (Примечание: максимальный размер</a:t>
            </a:r>
            <a:b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1 файла - 20 мб., количество файлов -  до 20).</a:t>
            </a:r>
            <a:b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Только после этого необходимо проводить регистрацию обращения</a:t>
            </a:r>
            <a:endParaRPr sz="1775" b="0" i="0" u="none" strike="noStrike" cap="none">
              <a:solidFill>
                <a:srgbClr val="0D14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5"/>
              <a:buFont typeface="Arial"/>
              <a:buNone/>
            </a:pPr>
            <a: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нажатием на кнопку “Отправить обращение”. Система отобразит</a:t>
            </a:r>
            <a:b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выбор хранилища ключей. Необходимо выбрать одно из хранилище</a:t>
            </a:r>
            <a:b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ключа и ввести свой пароль от ЭЦП.</a:t>
            </a:r>
            <a:endParaRPr sz="17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05525" y="4303325"/>
            <a:ext cx="9134475" cy="503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7750" y="4303325"/>
            <a:ext cx="4048125" cy="503484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8"/>
          <p:cNvSpPr/>
          <p:nvPr/>
        </p:nvSpPr>
        <p:spPr>
          <a:xfrm>
            <a:off x="1143000" y="530200"/>
            <a:ext cx="15643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Маршрутизация обращений (Регистратор)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8"/>
          <p:cNvSpPr/>
          <p:nvPr/>
        </p:nvSpPr>
        <p:spPr>
          <a:xfrm>
            <a:off x="1143000" y="2139575"/>
            <a:ext cx="66390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4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Все зарегистрированные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обращения отобразятся в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папке “Зарегистрированы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 ожидают маршрутизации”.</a:t>
            </a:r>
            <a:endParaRPr sz="18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8"/>
          <p:cNvSpPr/>
          <p:nvPr/>
        </p:nvSpPr>
        <p:spPr>
          <a:xfrm>
            <a:off x="6200775" y="-165475"/>
            <a:ext cx="10020300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4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Для направления в работу зарегистрированного обращения необходимо перейти во вкладку “Зарегистрированы и ожидают маршрутизации”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 открыть карточку обращения. В карточке обращения канцеляристу будет доступна функция “Направить в работу”. Канцелярист может направлять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 работу ТОЛЬКО в рамках своей организации.</a:t>
            </a:r>
            <a:endParaRPr sz="18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8"/>
          <p:cNvSpPr/>
          <p:nvPr/>
        </p:nvSpPr>
        <p:spPr>
          <a:xfrm>
            <a:off x="1047750" y="9338170"/>
            <a:ext cx="15513074" cy="557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4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endParaRPr sz="1875">
              <a:solidFill>
                <a:srgbClr val="0D14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8"/>
          <p:cNvSpPr txBox="1"/>
          <p:nvPr/>
        </p:nvSpPr>
        <p:spPr>
          <a:xfrm>
            <a:off x="1345829" y="9463210"/>
            <a:ext cx="98652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24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500" b="1">
                <a:latin typeface="Montserrat"/>
                <a:ea typeface="Montserrat"/>
                <a:cs typeface="Montserrat"/>
                <a:sym typeface="Montserrat"/>
              </a:rPr>
              <a:t>ВАЖНО!</a:t>
            </a:r>
            <a:r>
              <a:rPr lang="en-US" sz="1875">
                <a:solidFill>
                  <a:srgbClr val="CC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en-US" sz="1875">
                <a:solidFill>
                  <a:srgbClr val="CC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>
                <a:solidFill>
                  <a:srgbClr val="0D14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Регистратор может проводить изменение/переназначение исполнителя </a:t>
            </a:r>
            <a:endParaRPr sz="1875">
              <a:solidFill>
                <a:srgbClr val="0D143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11124"/>
            <a:ext cx="18288000" cy="1028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750" y="2181225"/>
            <a:ext cx="3359590" cy="728814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9"/>
          <p:cNvSpPr/>
          <p:nvPr/>
        </p:nvSpPr>
        <p:spPr>
          <a:xfrm>
            <a:off x="1143000" y="952500"/>
            <a:ext cx="1149667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Контроль обращений (Регистратор)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9"/>
          <p:cNvSpPr/>
          <p:nvPr/>
        </p:nvSpPr>
        <p:spPr>
          <a:xfrm>
            <a:off x="6848319" y="3201173"/>
            <a:ext cx="103155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Arial"/>
              <a:buNone/>
            </a:pPr>
            <a:r>
              <a:rPr lang="en-US" sz="3750" b="1" i="0" u="none" strike="noStrike" cap="none">
                <a:solidFill>
                  <a:srgbClr val="AF2C70"/>
                </a:solidFill>
                <a:latin typeface="Montserrat"/>
                <a:ea typeface="Montserrat"/>
                <a:cs typeface="Montserrat"/>
                <a:sym typeface="Montserrat"/>
              </a:rPr>
              <a:t>В работе</a:t>
            </a:r>
            <a:br>
              <a:rPr lang="en-US" sz="3750" b="1" i="0" u="none" strike="noStrike" cap="none">
                <a:solidFill>
                  <a:srgbClr val="AF2C7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Позволяет просматривать обращении находящиеся в работе.</a:t>
            </a:r>
            <a:endParaRPr sz="3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9"/>
          <p:cNvSpPr/>
          <p:nvPr/>
        </p:nvSpPr>
        <p:spPr>
          <a:xfrm>
            <a:off x="6886575" y="4395528"/>
            <a:ext cx="103155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Arial"/>
              <a:buNone/>
            </a:pPr>
            <a:r>
              <a:rPr lang="en-US" sz="3750" b="1" i="0" u="none" strike="noStrike" cap="none">
                <a:solidFill>
                  <a:srgbClr val="AF2C70"/>
                </a:solidFill>
                <a:latin typeface="Montserrat"/>
                <a:ea typeface="Montserrat"/>
                <a:cs typeface="Montserrat"/>
                <a:sym typeface="Montserrat"/>
              </a:rPr>
              <a:t>Переадресованные</a:t>
            </a:r>
            <a:br>
              <a:rPr lang="en-US" sz="3750" b="1" i="0" u="none" strike="noStrike" cap="none">
                <a:solidFill>
                  <a:srgbClr val="AF2C7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Позволяет просматривать переадресованные обращении.</a:t>
            </a:r>
            <a:endParaRPr sz="3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9"/>
          <p:cNvSpPr/>
          <p:nvPr/>
        </p:nvSpPr>
        <p:spPr>
          <a:xfrm>
            <a:off x="6886575" y="5988100"/>
            <a:ext cx="10172700" cy="3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Arial"/>
              <a:buNone/>
            </a:pPr>
            <a:r>
              <a:rPr lang="en-US" sz="3750" b="1" i="0" u="none" strike="noStrike" cap="none">
                <a:solidFill>
                  <a:srgbClr val="AF2C70"/>
                </a:solidFill>
                <a:latin typeface="Montserrat"/>
                <a:ea typeface="Montserrat"/>
                <a:cs typeface="Montserrat"/>
                <a:sym typeface="Montserrat"/>
              </a:rPr>
              <a:t>Контрольные</a:t>
            </a:r>
            <a:br>
              <a:rPr lang="en-US" sz="3750" b="1" i="0" u="none" strike="noStrike" cap="none">
                <a:solidFill>
                  <a:srgbClr val="AF2C7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Позволяет просматривать следующие информации: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- краткая сводная информация о количестве обращений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 разрезе статусов,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- поле поиска по обращениям (ИИН, ФИО, телефон, адрес),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- сортировка обращений по просроченности обращения (светофор),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- выгрузка таблицы Excel.</a:t>
            </a:r>
            <a:endParaRPr sz="3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8" name="Google Shape;98;p9"/>
          <p:cNvCxnSpPr/>
          <p:nvPr/>
        </p:nvCxnSpPr>
        <p:spPr>
          <a:xfrm>
            <a:off x="1295128" y="4351412"/>
            <a:ext cx="2232248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9" name="Google Shape;99;p9"/>
          <p:cNvCxnSpPr/>
          <p:nvPr/>
        </p:nvCxnSpPr>
        <p:spPr>
          <a:xfrm>
            <a:off x="1295128" y="3932263"/>
            <a:ext cx="2232248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0" name="Google Shape;100;p9"/>
          <p:cNvCxnSpPr/>
          <p:nvPr/>
        </p:nvCxnSpPr>
        <p:spPr>
          <a:xfrm>
            <a:off x="1295128" y="3932263"/>
            <a:ext cx="0" cy="41914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1" name="Google Shape;101;p9"/>
          <p:cNvCxnSpPr/>
          <p:nvPr/>
        </p:nvCxnSpPr>
        <p:spPr>
          <a:xfrm>
            <a:off x="3527376" y="3932263"/>
            <a:ext cx="0" cy="41914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2" name="Google Shape;102;p9"/>
          <p:cNvSpPr/>
          <p:nvPr/>
        </p:nvSpPr>
        <p:spPr>
          <a:xfrm>
            <a:off x="6848319" y="1759124"/>
            <a:ext cx="103155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Arial"/>
              <a:buNone/>
            </a:pPr>
            <a:r>
              <a:rPr lang="en-US" sz="3750" b="1" i="0" u="none" strike="noStrike" cap="none">
                <a:solidFill>
                  <a:srgbClr val="AF2C70"/>
                </a:solidFill>
                <a:latin typeface="Montserrat"/>
                <a:ea typeface="Montserrat"/>
                <a:cs typeface="Montserrat"/>
                <a:sym typeface="Montserrat"/>
              </a:rPr>
              <a:t>На исполнении</a:t>
            </a:r>
            <a:br>
              <a:rPr lang="en-US" sz="3750" b="1" i="0" u="none" strike="noStrike" cap="none">
                <a:solidFill>
                  <a:srgbClr val="AF2C7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Позволяет просматривать обращении находящиеся в работе со статусами.</a:t>
            </a:r>
            <a:endParaRPr sz="375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0925" y="-96150"/>
            <a:ext cx="18458923" cy="1047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96725" y="904875"/>
            <a:ext cx="5348241" cy="856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0"/>
          <p:cNvSpPr/>
          <p:nvPr/>
        </p:nvSpPr>
        <p:spPr>
          <a:xfrm>
            <a:off x="1143000" y="952500"/>
            <a:ext cx="9686925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Раздел IV: Назначение</a:t>
            </a:r>
            <a:b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исполнителей (Руководитель)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0"/>
          <p:cNvSpPr/>
          <p:nvPr/>
        </p:nvSpPr>
        <p:spPr>
          <a:xfrm>
            <a:off x="1143000" y="2849400"/>
            <a:ext cx="10172700" cy="50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9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Для выбора ИСПОЛНИТЕЛЯ/СОИСПОЛНИТЕЛЯ  необходимо: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Нажать на кнопку “Направить в работу”. 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 разделе “Основной исполнитель” (где указан текущий руководитель)  выбрать ИСПОЛНИТЕЛЯ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При необходимости добавить соисполнителей  нажав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 кнопку “Добавить соисполнителя”</a:t>
            </a:r>
            <a:b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050" b="0" i="0" u="none" strike="noStrike" cap="none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2250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Нажать на кнопку “Отправить”. В карточке обращения в разделе “История обращений” появится запись  о назначении исполнителей/соисполнителей</a:t>
            </a:r>
            <a:endParaRPr sz="22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0"/>
          <p:cNvSpPr/>
          <p:nvPr/>
        </p:nvSpPr>
        <p:spPr>
          <a:xfrm>
            <a:off x="1143000" y="8066975"/>
            <a:ext cx="10172700" cy="15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3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Руководитель может выбрать ОСНОВНОГО ИСПОЛНИТЕЛЯ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 Соисполнителей. Только Руководители первого уровня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(Первый руководитель или их Заместители) могут направить</a:t>
            </a:r>
            <a:b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 работу в подчиненные организации.</a:t>
            </a:r>
            <a:endParaRPr sz="18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01238" y="382360"/>
            <a:ext cx="6448425" cy="8572500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20" name="Google Shape;120;p11"/>
          <p:cNvSpPr/>
          <p:nvPr/>
        </p:nvSpPr>
        <p:spPr>
          <a:xfrm>
            <a:off x="1143000" y="952500"/>
            <a:ext cx="8467725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25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Раздел V: Рассмотрение</a:t>
            </a:r>
            <a:b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4500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обращения (Исполнитель)</a:t>
            </a: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1"/>
          <p:cNvSpPr/>
          <p:nvPr/>
        </p:nvSpPr>
        <p:spPr>
          <a:xfrm>
            <a:off x="1143000" y="2455825"/>
            <a:ext cx="9744000" cy="12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35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</a:pPr>
            <a:r>
              <a:rPr lang="en-US" sz="2625" b="1" i="0" u="none" strike="noStrike" cap="none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Проверка на соответствие  ст. 63 АППК РК поступивших обращений на исполнение</a:t>
            </a:r>
            <a:endParaRPr sz="262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1"/>
          <p:cNvSpPr/>
          <p:nvPr/>
        </p:nvSpPr>
        <p:spPr>
          <a:xfrm>
            <a:off x="1142999" y="3494950"/>
            <a:ext cx="9542417" cy="6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6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карточке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исполнителю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доступна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функция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проверке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соответствие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требованиям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предъявляемым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к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обращению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Согласно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63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статьи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АППК РК в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поданном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в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письменной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форме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либо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форме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электронного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документа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протоколе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указываются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dirty="0" smtClean="0">
                <a:solidFill>
                  <a:srgbClr val="3C4043"/>
                </a:solidFill>
                <a:highlight>
                  <a:srgbClr val="FFFFFF"/>
                </a:highlight>
                <a:ea typeface="Montserrat"/>
              </a:rPr>
              <a:t>1. </a:t>
            </a:r>
            <a:r>
              <a:rPr lang="en-US" sz="1050" b="0" i="0" u="none" strike="noStrike" cap="none" dirty="0" smtClean="0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фамилия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имя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отчество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если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оно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указано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документе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удостоверяющем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личность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),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индивидуальный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идентификационный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номер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его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наличии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), </a:t>
            </a:r>
            <a:r>
              <a:rPr lang="ru-RU" sz="1875" b="0" i="0" u="none" strike="noStrike" cap="none" dirty="0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                                          </a:t>
            </a:r>
            <a:r>
              <a:rPr lang="en-US" sz="1875" b="0" i="0" u="none" strike="noStrike" cap="none" dirty="0" err="1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почтовый</a:t>
            </a:r>
            <a:r>
              <a:rPr lang="ru-RU" sz="1875" b="0" i="0" u="none" strike="noStrike" cap="none" dirty="0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050" b="0" i="0" u="none" strike="noStrike" cap="none" dirty="0" smtClean="0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адрес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физического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лица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либо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наименование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почтовый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адрес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бизнес-идентификационный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номер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юридического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лица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его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наличии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);</a:t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dirty="0">
                <a:solidFill>
                  <a:srgbClr val="3C4043"/>
                </a:solidFill>
                <a:highlight>
                  <a:srgbClr val="FFFFFF"/>
                </a:highlight>
                <a:ea typeface="Montserrat"/>
              </a:rPr>
              <a:t>2. </a:t>
            </a:r>
            <a:r>
              <a:rPr lang="en-US" sz="1875" b="0" i="0" u="none" strike="noStrike" cap="none" dirty="0" err="1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наименование</a:t>
            </a:r>
            <a:r>
              <a:rPr lang="en-US" sz="1875" b="0" i="0" u="none" strike="noStrike" cap="none" dirty="0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орагнизации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должностного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лица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которым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подается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dirty="0">
                <a:solidFill>
                  <a:srgbClr val="3C4043"/>
                </a:solidFill>
                <a:highlight>
                  <a:srgbClr val="FFFFFF"/>
                </a:highlight>
                <a:ea typeface="Montserrat"/>
              </a:rPr>
              <a:t>3.</a:t>
            </a:r>
            <a:r>
              <a:rPr lang="en-US" sz="1875" b="0" i="0" u="none" strike="noStrike" cap="none" dirty="0" err="1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суть</a:t>
            </a:r>
            <a:r>
              <a:rPr lang="en-US" sz="1875" b="0" i="0" u="none" strike="noStrike" cap="none" dirty="0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dirty="0">
                <a:solidFill>
                  <a:srgbClr val="3C4043"/>
                </a:solidFill>
                <a:highlight>
                  <a:srgbClr val="FFFFFF"/>
                </a:highlight>
                <a:ea typeface="Montserrat"/>
              </a:rPr>
              <a:t>4. </a:t>
            </a:r>
            <a:r>
              <a:rPr lang="en-US" sz="1875" b="0" i="0" u="none" strike="noStrike" cap="none" dirty="0" err="1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дата</a:t>
            </a:r>
            <a:r>
              <a:rPr lang="en-US" sz="1875" b="0" i="0" u="none" strike="noStrike" cap="none" dirty="0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подачи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обращения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dirty="0">
                <a:solidFill>
                  <a:srgbClr val="3C4043"/>
                </a:solidFill>
                <a:highlight>
                  <a:srgbClr val="FFFFFF"/>
                </a:highlight>
                <a:ea typeface="Montserrat"/>
              </a:rPr>
              <a:t>5. </a:t>
            </a:r>
            <a:r>
              <a:rPr lang="en-US" sz="1875" b="0" i="0" u="none" strike="noStrike" cap="none" dirty="0" err="1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подпись</a:t>
            </a:r>
            <a:r>
              <a:rPr lang="en-US" sz="1875" b="0" i="0" u="none" strike="noStrike" cap="none" dirty="0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заявителя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или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его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представителя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  <a:b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dirty="0">
                <a:solidFill>
                  <a:srgbClr val="3C4043"/>
                </a:solidFill>
                <a:highlight>
                  <a:srgbClr val="FFFFFF"/>
                </a:highlight>
                <a:ea typeface="Montserrat"/>
              </a:rPr>
              <a:t>6. </a:t>
            </a:r>
            <a:r>
              <a:rPr lang="en-US" sz="1875" b="0" i="0" u="none" strike="noStrike" cap="none" dirty="0" err="1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иные</a:t>
            </a:r>
            <a:r>
              <a:rPr lang="en-US" sz="1875" b="0" i="0" u="none" strike="noStrike" cap="none" dirty="0" smtClean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сведения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предусмотренные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75" b="0" i="0" u="none" strike="noStrike" cap="none" dirty="0" err="1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законодательством</a:t>
            </a:r>
            <a:r>
              <a:rPr lang="en-US" sz="1875" b="0" i="0" u="none" strike="noStrike" cap="none" dirty="0">
                <a:solidFill>
                  <a:srgbClr val="0D1432"/>
                </a:solidFill>
                <a:latin typeface="Montserrat"/>
                <a:ea typeface="Montserrat"/>
                <a:cs typeface="Montserrat"/>
                <a:sym typeface="Montserrat"/>
              </a:rPr>
              <a:t> РК</a:t>
            </a:r>
            <a:endParaRPr sz="1875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631783" y="7889966"/>
            <a:ext cx="1593668" cy="4310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1026</Words>
  <Application>Microsoft Office PowerPoint</Application>
  <PresentationFormat>Произвольный</PresentationFormat>
  <Paragraphs>147</Paragraphs>
  <Slides>25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Montserrat</vt:lpstr>
      <vt:lpstr>Calibri</vt:lpstr>
      <vt:lpstr>Montserrat Medium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ЕСЭДО</cp:lastModifiedBy>
  <cp:revision>4</cp:revision>
  <dcterms:modified xsi:type="dcterms:W3CDTF">2024-04-25T05:32:26Z</dcterms:modified>
</cp:coreProperties>
</file>