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 июня 2021 года – дата запуска летней комплектации дошкольных организаций </a:t>
            </a:r>
            <a:r>
              <a:rPr lang="ru-RU" dirty="0" err="1" smtClean="0"/>
              <a:t>Костанайского</a:t>
            </a:r>
            <a:r>
              <a:rPr lang="ru-RU" dirty="0" smtClean="0"/>
              <a:t> района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520899"/>
            <a:ext cx="4767064" cy="2849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177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39" b="4856"/>
          <a:stretch/>
        </p:blipFill>
        <p:spPr bwMode="auto">
          <a:xfrm>
            <a:off x="1" y="0"/>
            <a:ext cx="9144000" cy="651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7188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>
            <a:normAutofit/>
          </a:bodyPr>
          <a:lstStyle/>
          <a:p>
            <a:endParaRPr lang="ru-RU" sz="3200" dirty="0" smtClean="0"/>
          </a:p>
          <a:p>
            <a:endParaRPr lang="ru-RU" sz="3200" dirty="0"/>
          </a:p>
          <a:p>
            <a:r>
              <a:rPr lang="ru-RU" sz="3200" dirty="0" smtClean="0"/>
              <a:t>1</a:t>
            </a:r>
            <a:r>
              <a:rPr lang="ru-RU" sz="3200" dirty="0"/>
              <a:t>.   Система управления очередью «INDIGO – электронный детский сад» работает круглосуточно на постоянной основе.</a:t>
            </a:r>
          </a:p>
        </p:txBody>
      </p:sp>
    </p:spTree>
    <p:extLst>
      <p:ext uri="{BB962C8B-B14F-4D97-AF65-F5344CB8AC3E}">
        <p14:creationId xmlns:p14="http://schemas.microsoft.com/office/powerpoint/2010/main" val="2629230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6048672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7030A0"/>
                </a:solidFill>
              </a:rPr>
              <a:t>2. Граждане имеют возможность самостоятельно подавать заявление на:</a:t>
            </a:r>
            <a:br>
              <a:rPr lang="ru-RU" sz="4000" dirty="0">
                <a:solidFill>
                  <a:srgbClr val="7030A0"/>
                </a:solidFill>
              </a:rPr>
            </a:br>
            <a:r>
              <a:rPr lang="ru-RU" sz="4000" dirty="0">
                <a:solidFill>
                  <a:srgbClr val="7030A0"/>
                </a:solidFill>
              </a:rPr>
              <a:t>- постановку в очередь;</a:t>
            </a:r>
            <a:br>
              <a:rPr lang="ru-RU" sz="4000" dirty="0">
                <a:solidFill>
                  <a:srgbClr val="7030A0"/>
                </a:solidFill>
              </a:rPr>
            </a:br>
            <a:r>
              <a:rPr lang="ru-RU" sz="4000" dirty="0">
                <a:solidFill>
                  <a:srgbClr val="7030A0"/>
                </a:solidFill>
              </a:rPr>
              <a:t>- изменять уже поданное заявление;</a:t>
            </a:r>
            <a:br>
              <a:rPr lang="ru-RU" sz="4000" dirty="0">
                <a:solidFill>
                  <a:srgbClr val="7030A0"/>
                </a:solidFill>
              </a:rPr>
            </a:br>
            <a:r>
              <a:rPr lang="ru-RU" sz="4000" dirty="0">
                <a:solidFill>
                  <a:srgbClr val="7030A0"/>
                </a:solidFill>
              </a:rPr>
              <a:t>- отзывать заявление из очереди;</a:t>
            </a:r>
            <a:br>
              <a:rPr lang="ru-RU" sz="4000" dirty="0">
                <a:solidFill>
                  <a:srgbClr val="7030A0"/>
                </a:solidFill>
              </a:rPr>
            </a:br>
            <a:r>
              <a:rPr lang="ru-RU" sz="4000" dirty="0">
                <a:solidFill>
                  <a:srgbClr val="7030A0"/>
                </a:solidFill>
              </a:rPr>
              <a:t>- получать и аннулировать направление на зачисление в </a:t>
            </a:r>
            <a:r>
              <a:rPr lang="ru-RU" sz="4000" dirty="0" smtClean="0">
                <a:solidFill>
                  <a:srgbClr val="7030A0"/>
                </a:solidFill>
              </a:rPr>
              <a:t> </a:t>
            </a:r>
            <a:r>
              <a:rPr lang="ru-RU" sz="4000" dirty="0">
                <a:solidFill>
                  <a:srgbClr val="7030A0"/>
                </a:solidFill>
              </a:rPr>
              <a:t>дошкольную организацию;</a:t>
            </a:r>
            <a:r>
              <a:rPr lang="ru-RU" dirty="0">
                <a:solidFill>
                  <a:srgbClr val="7030A0"/>
                </a:solidFill>
              </a:rPr>
              <a:t/>
            </a:r>
            <a:br>
              <a:rPr lang="ru-RU" dirty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300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/>
          <a:lstStyle/>
          <a:p>
            <a:r>
              <a:rPr lang="ru-RU" sz="3600" b="1" dirty="0">
                <a:solidFill>
                  <a:srgbClr val="7030A0"/>
                </a:solidFill>
              </a:rPr>
              <a:t>3. Порядок распределения свободных мест:</a:t>
            </a:r>
          </a:p>
          <a:p>
            <a:r>
              <a:rPr lang="ru-RU" sz="3600" dirty="0">
                <a:solidFill>
                  <a:srgbClr val="7030A0"/>
                </a:solidFill>
              </a:rPr>
              <a:t>1) система  ежедневно принимает информацию от ДДО о появлении новых свободных мест;</a:t>
            </a:r>
          </a:p>
          <a:p>
            <a:r>
              <a:rPr lang="ru-RU" sz="3600" dirty="0">
                <a:solidFill>
                  <a:srgbClr val="7030A0"/>
                </a:solidFill>
              </a:rPr>
              <a:t>2) ежедневно в 18:00 часов на </a:t>
            </a:r>
            <a:r>
              <a:rPr lang="ru-RU" sz="3600" dirty="0" err="1">
                <a:solidFill>
                  <a:srgbClr val="7030A0"/>
                </a:solidFill>
              </a:rPr>
              <a:t>интернет-ресурсе</a:t>
            </a:r>
            <a:r>
              <a:rPr lang="ru-RU" sz="3600" dirty="0">
                <a:solidFill>
                  <a:srgbClr val="7030A0"/>
                </a:solidFill>
              </a:rPr>
              <a:t> публикуется бюллетень освободившихся мест за прошедшие сутки;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980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rgbClr val="7030A0"/>
              </a:solidFill>
            </a:endParaRPr>
          </a:p>
          <a:p>
            <a:r>
              <a:rPr lang="ru-RU" sz="2800" dirty="0" smtClean="0">
                <a:solidFill>
                  <a:srgbClr val="7030A0"/>
                </a:solidFill>
              </a:rPr>
              <a:t>3</a:t>
            </a:r>
            <a:r>
              <a:rPr lang="ru-RU" sz="2800" dirty="0">
                <a:solidFill>
                  <a:srgbClr val="7030A0"/>
                </a:solidFill>
              </a:rPr>
              <a:t>) ежедневно в 07</a:t>
            </a:r>
            <a:r>
              <a:rPr lang="kk-KZ" sz="2800" dirty="0">
                <a:solidFill>
                  <a:srgbClr val="7030A0"/>
                </a:solidFill>
              </a:rPr>
              <a:t>:00 </a:t>
            </a:r>
            <a:r>
              <a:rPr lang="ru-RU" sz="2800" dirty="0">
                <a:solidFill>
                  <a:srgbClr val="7030A0"/>
                </a:solidFill>
              </a:rPr>
              <a:t>часов утра открывается </a:t>
            </a:r>
            <a:r>
              <a:rPr lang="ru-RU" sz="2800" b="1" dirty="0">
                <a:solidFill>
                  <a:srgbClr val="7030A0"/>
                </a:solidFill>
              </a:rPr>
              <a:t>приоритетный доступ</a:t>
            </a:r>
            <a:r>
              <a:rPr lang="ru-RU" sz="2800" dirty="0">
                <a:solidFill>
                  <a:srgbClr val="7030A0"/>
                </a:solidFill>
              </a:rPr>
              <a:t> </a:t>
            </a:r>
            <a:r>
              <a:rPr lang="ru-RU" sz="2800" b="1" dirty="0">
                <a:solidFill>
                  <a:srgbClr val="7030A0"/>
                </a:solidFill>
              </a:rPr>
              <a:t>на </a:t>
            </a:r>
            <a:r>
              <a:rPr lang="kk-KZ" sz="2800" b="1" dirty="0">
                <a:solidFill>
                  <a:srgbClr val="7030A0"/>
                </a:solidFill>
              </a:rPr>
              <a:t>3 рабочих </a:t>
            </a:r>
            <a:r>
              <a:rPr lang="ru-RU" sz="2800" b="1" dirty="0" err="1">
                <a:solidFill>
                  <a:srgbClr val="7030A0"/>
                </a:solidFill>
              </a:rPr>
              <a:t>дн</a:t>
            </a:r>
            <a:r>
              <a:rPr lang="kk-KZ" sz="2800" b="1" dirty="0">
                <a:solidFill>
                  <a:srgbClr val="7030A0"/>
                </a:solidFill>
              </a:rPr>
              <a:t>я</a:t>
            </a:r>
            <a:r>
              <a:rPr lang="kk-KZ" sz="2800" dirty="0">
                <a:solidFill>
                  <a:srgbClr val="7030A0"/>
                </a:solidFill>
              </a:rPr>
              <a:t> </a:t>
            </a:r>
            <a:r>
              <a:rPr lang="ru-RU" sz="2800" dirty="0">
                <a:solidFill>
                  <a:srgbClr val="7030A0"/>
                </a:solidFill>
              </a:rPr>
              <a:t>для получения направления  в ДДО   </a:t>
            </a:r>
            <a:r>
              <a:rPr lang="ru-RU" sz="2800" b="1" dirty="0">
                <a:solidFill>
                  <a:srgbClr val="7030A0"/>
                </a:solidFill>
              </a:rPr>
              <a:t> </a:t>
            </a:r>
            <a:r>
              <a:rPr lang="ru-RU" sz="2800" dirty="0">
                <a:solidFill>
                  <a:srgbClr val="7030A0"/>
                </a:solidFill>
              </a:rPr>
              <a:t> (доступ открывается Х  количеству первых заявителей в очереди, в зависимости от Х количества освободившихся мест);</a:t>
            </a:r>
          </a:p>
          <a:p>
            <a:r>
              <a:rPr lang="ru-RU" sz="2800" dirty="0">
                <a:solidFill>
                  <a:srgbClr val="7030A0"/>
                </a:solidFill>
              </a:rPr>
              <a:t>4) </a:t>
            </a:r>
            <a:r>
              <a:rPr lang="ru-RU" sz="2800" b="1" dirty="0">
                <a:solidFill>
                  <a:srgbClr val="7030A0"/>
                </a:solidFill>
              </a:rPr>
              <a:t>заявители,</a:t>
            </a:r>
            <a:r>
              <a:rPr lang="ru-RU" sz="2800" dirty="0">
                <a:solidFill>
                  <a:srgbClr val="7030A0"/>
                </a:solidFill>
              </a:rPr>
              <a:t> которым был открыт приоритетный доступ,  </a:t>
            </a:r>
            <a:r>
              <a:rPr lang="ru-RU" sz="2800" b="1" dirty="0">
                <a:solidFill>
                  <a:srgbClr val="7030A0"/>
                </a:solidFill>
              </a:rPr>
              <a:t>самостоятельно получают</a:t>
            </a:r>
            <a:r>
              <a:rPr lang="ru-RU" sz="2800" dirty="0">
                <a:solidFill>
                  <a:srgbClr val="7030A0"/>
                </a:solidFill>
              </a:rPr>
              <a:t> электронное </a:t>
            </a:r>
            <a:r>
              <a:rPr lang="ru-RU" sz="2800" b="1" dirty="0">
                <a:solidFill>
                  <a:srgbClr val="7030A0"/>
                </a:solidFill>
              </a:rPr>
              <a:t>направление</a:t>
            </a:r>
            <a:r>
              <a:rPr lang="ru-RU" sz="2800" dirty="0">
                <a:solidFill>
                  <a:srgbClr val="7030A0"/>
                </a:solidFill>
              </a:rPr>
              <a:t> в дошкольную организацию;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113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7030A0"/>
              </a:solidFill>
            </a:endParaRPr>
          </a:p>
          <a:p>
            <a:r>
              <a:rPr lang="ru-RU" sz="2800" dirty="0" smtClean="0">
                <a:solidFill>
                  <a:srgbClr val="7030A0"/>
                </a:solidFill>
              </a:rPr>
              <a:t>5</a:t>
            </a:r>
            <a:r>
              <a:rPr lang="ru-RU" sz="2800" dirty="0">
                <a:solidFill>
                  <a:srgbClr val="7030A0"/>
                </a:solidFill>
              </a:rPr>
              <a:t>) </a:t>
            </a:r>
            <a:r>
              <a:rPr lang="ru-RU" sz="2800" b="1" dirty="0">
                <a:solidFill>
                  <a:srgbClr val="7030A0"/>
                </a:solidFill>
              </a:rPr>
              <a:t>после</a:t>
            </a:r>
            <a:r>
              <a:rPr lang="ru-RU" sz="2800" dirty="0">
                <a:solidFill>
                  <a:srgbClr val="7030A0"/>
                </a:solidFill>
              </a:rPr>
              <a:t> истечения  срока приоритетного доступа</a:t>
            </a:r>
            <a:r>
              <a:rPr lang="ru-RU" sz="2800" b="1" dirty="0">
                <a:solidFill>
                  <a:srgbClr val="7030A0"/>
                </a:solidFill>
              </a:rPr>
              <a:t> (3 рабочих </a:t>
            </a:r>
            <a:r>
              <a:rPr lang="ru-RU" sz="2800" b="1" dirty="0" smtClean="0">
                <a:solidFill>
                  <a:srgbClr val="7030A0"/>
                </a:solidFill>
              </a:rPr>
              <a:t>дня)</a:t>
            </a:r>
            <a:r>
              <a:rPr lang="ru-RU" sz="2800" dirty="0" smtClean="0">
                <a:solidFill>
                  <a:srgbClr val="7030A0"/>
                </a:solidFill>
              </a:rPr>
              <a:t>, </a:t>
            </a:r>
            <a:r>
              <a:rPr lang="ru-RU" sz="2800" dirty="0">
                <a:solidFill>
                  <a:srgbClr val="7030A0"/>
                </a:solidFill>
              </a:rPr>
              <a:t>ровно в 07.00 часов утра оставшиеся свободные </a:t>
            </a:r>
            <a:r>
              <a:rPr lang="ru-RU" sz="2800" b="1" dirty="0">
                <a:solidFill>
                  <a:srgbClr val="7030A0"/>
                </a:solidFill>
              </a:rPr>
              <a:t>места</a:t>
            </a:r>
            <a:r>
              <a:rPr lang="ru-RU" sz="2800" dirty="0">
                <a:solidFill>
                  <a:srgbClr val="7030A0"/>
                </a:solidFill>
              </a:rPr>
              <a:t> становятся доступны всем заявителям, вне зависимости от номера очереди.  </a:t>
            </a:r>
            <a:endParaRPr lang="ru-RU" sz="2800" dirty="0" smtClean="0">
              <a:solidFill>
                <a:srgbClr val="7030A0"/>
              </a:solidFill>
            </a:endParaRPr>
          </a:p>
          <a:p>
            <a:endParaRPr lang="ru-RU" dirty="0">
              <a:solidFill>
                <a:srgbClr val="7030A0"/>
              </a:solidFill>
            </a:endParaRPr>
          </a:p>
          <a:p>
            <a:r>
              <a:rPr lang="ru-RU" dirty="0">
                <a:solidFill>
                  <a:srgbClr val="FF0000"/>
                </a:solidFill>
              </a:rPr>
              <a:t>   </a:t>
            </a:r>
            <a:r>
              <a:rPr lang="ru-RU" b="1" i="1" u="sng" dirty="0">
                <a:solidFill>
                  <a:srgbClr val="FF0000"/>
                </a:solidFill>
              </a:rPr>
              <a:t>!!!Внимание!!! </a:t>
            </a:r>
            <a:r>
              <a:rPr lang="ru-RU" b="1" i="1" dirty="0">
                <a:solidFill>
                  <a:srgbClr val="FF0000"/>
                </a:solidFill>
              </a:rPr>
              <a:t>Для получения направления заявителю необходимо войти в </a:t>
            </a:r>
            <a:r>
              <a:rPr lang="ru-RU" b="1" i="1" u="sng" dirty="0">
                <a:solidFill>
                  <a:srgbClr val="FF0000"/>
                </a:solidFill>
              </a:rPr>
              <a:t>личный кабинет </a:t>
            </a:r>
            <a:r>
              <a:rPr lang="ru-RU" b="1" i="1" dirty="0">
                <a:solidFill>
                  <a:srgbClr val="FF0000"/>
                </a:solidFill>
              </a:rPr>
              <a:t>(он есть у всех заявителей, формируется при постановке в очередь автоматически).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b="1" i="1" dirty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32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</TotalTime>
  <Words>181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   4 июня 2021 года – дата запуска летней комплектации дошкольных организаций Костанайского района</vt:lpstr>
      <vt:lpstr>Презентация PowerPoint</vt:lpstr>
      <vt:lpstr>Презентация PowerPoint</vt:lpstr>
      <vt:lpstr>2. Граждане имеют возможность самостоятельно подавать заявление на: - постановку в очередь; - изменять уже поданное заявление; - отзывать заявление из очереди; - получать и аннулировать направление на зачисление в  дошкольную организацию;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4 июня 2021 года – дата запуска летней комплектации дошкольных организаций Костанайского района</dc:title>
  <dc:creator>Айнагуль</dc:creator>
  <cp:lastModifiedBy>Айнагуль</cp:lastModifiedBy>
  <cp:revision>4</cp:revision>
  <dcterms:created xsi:type="dcterms:W3CDTF">2021-05-18T12:08:50Z</dcterms:created>
  <dcterms:modified xsi:type="dcterms:W3CDTF">2021-05-19T05:33:18Z</dcterms:modified>
</cp:coreProperties>
</file>