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7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ПРОГРАММА РАЗВИТИЯ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ОММУНАЛЬНО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ГОСУДАРСТВЕННО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КАЗЁННО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ПРЕДПРИЯТИ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СЛИ-САД «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ӘУЛЕТАЙ» ОТДЕЛА ОБРАЗОВАНИЯ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КОСТАНАЙСКОГО РАЙОНА» УПРАВЛЕНИЯ ОБРАЗОВАНИЯ АКИМАТА КОСТАНАЙСКОЙ ОБЛАСТИ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AutoShape 4" descr="голубой текстурный фо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5" name="AutoShape 7" descr="голубой текстурный фо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Модель успешного дошкольника (как желаемый результат)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Успешность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дошкольника-выпускника КГКП «Ясли-сад»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Сәулетай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предполагает готовность ребенка, которая определяется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сформированностью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новой внутренней позиции ребенка, связанной с учением как новой социально значимой деятельностью, школой как новым образом жизни, открывающей новые перспективы развития.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успешного дошкольника должны быть сформированы: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Предпосылки к учебной деятельности.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Мотивация к обучению и успешности.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 Социально-культурные и коммуникативные навыки.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Модель современного педагога (как желаемый результат)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является центральным звеном в процессе внедрения новой модели Программы развития дошкольной организации. Именно педагог, как субъект педагогической деятельности, обуславливает эффективное функционирование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образовательно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й организации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Качество дошкольного воспитания во многом определяется характером общения взрослого ребенка. Проанализировав стиль общения  педагогов с детьми, мы пришли к выводу, что большинство из них (91%), приняли новую тактику общения – субъект - субъектное отношение, основанное на принципах сотрудничества, в котором позиция педагога исходит из интересов ребенка и перспектив его дальнейшего развития.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360040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ПЛАН ДЕЙСТВИЙ ПО РЕАЛИЗАЦИИ ПРОГРАММЫ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РАЗВИТИЯ КГКП «ЯСЛИ-САД «СӘУЛЕТАЙ»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 ОТДЕЛА ОБРАЗОВАНИЯ КОСТАНАЙСКОГО РАЙОНА» 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УП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РАВЛЕНИЯ ОБРАЗОВАНИЯ АКИМАТА КОСТАНАЙСКОЙ  ОБЛАСТИ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НА 202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г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оды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6" y="1412776"/>
          <a:ext cx="8424937" cy="439248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401465"/>
                <a:gridCol w="3473052"/>
                <a:gridCol w="473648"/>
                <a:gridCol w="473094"/>
                <a:gridCol w="473648"/>
                <a:gridCol w="473094"/>
                <a:gridCol w="473648"/>
                <a:gridCol w="1183288"/>
              </a:tblGrid>
              <a:tr h="418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/>
                        <a:t>Задачи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/>
                        <a:t>Направления деятельности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202</a:t>
                      </a:r>
                      <a:r>
                        <a:rPr lang="kk-KZ" sz="1000"/>
                        <a:t>1</a:t>
                      </a:r>
                      <a:r>
                        <a:rPr lang="ru-RU" sz="1000"/>
                        <a:t>-202</a:t>
                      </a:r>
                      <a:r>
                        <a:rPr lang="kk-KZ" sz="1000"/>
                        <a:t>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202</a:t>
                      </a:r>
                      <a:r>
                        <a:rPr lang="kk-KZ" sz="1000"/>
                        <a:t>2</a:t>
                      </a:r>
                      <a:r>
                        <a:rPr lang="ru-RU" sz="1000"/>
                        <a:t>-202</a:t>
                      </a:r>
                      <a:r>
                        <a:rPr lang="kk-KZ" sz="1000"/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202</a:t>
                      </a:r>
                      <a:r>
                        <a:rPr lang="kk-KZ" sz="1000"/>
                        <a:t>3</a:t>
                      </a:r>
                      <a:r>
                        <a:rPr lang="ru-RU" sz="1000"/>
                        <a:t>-202</a:t>
                      </a:r>
                      <a:r>
                        <a:rPr lang="kk-KZ" sz="1000"/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202</a:t>
                      </a:r>
                      <a:r>
                        <a:rPr lang="kk-KZ" sz="1000"/>
                        <a:t>4</a:t>
                      </a:r>
                      <a:r>
                        <a:rPr lang="ru-RU" sz="1000"/>
                        <a:t>-202</a:t>
                      </a:r>
                      <a:r>
                        <a:rPr lang="kk-KZ" sz="1000"/>
                        <a:t>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202</a:t>
                      </a:r>
                      <a:r>
                        <a:rPr lang="kk-KZ" sz="1000"/>
                        <a:t>5</a:t>
                      </a:r>
                      <a:r>
                        <a:rPr lang="ru-RU" sz="1000"/>
                        <a:t>-202</a:t>
                      </a:r>
                      <a:r>
                        <a:rPr lang="kk-KZ" sz="1000"/>
                        <a:t>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Ответственные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</a:tr>
              <a:tr h="1254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1. Создание механизма эффективного управления программы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/>
                        <a:t>1.1.  Назначить </a:t>
                      </a:r>
                      <a:r>
                        <a:rPr lang="kk-KZ" sz="1000" dirty="0"/>
                        <a:t>Творческую группу</a:t>
                      </a:r>
                      <a:r>
                        <a:rPr lang="ru-RU" sz="1000" dirty="0"/>
                        <a:t> программы</a:t>
                      </a:r>
                      <a:r>
                        <a:rPr lang="kk-KZ" sz="1000" dirty="0"/>
                        <a:t>.</a:t>
                      </a:r>
                      <a:r>
                        <a:rPr lang="ru-RU" sz="1000" dirty="0"/>
                        <a:t> Определить ответственных.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/>
                        <a:t>1.2. Диагностика имеющихся ресурсов, поиск условий для реализации и начала выполнения программы.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/>
                        <a:t>1.</a:t>
                      </a:r>
                      <a:r>
                        <a:rPr lang="kk-KZ" sz="1000" dirty="0"/>
                        <a:t>3</a:t>
                      </a:r>
                      <a:r>
                        <a:rPr lang="ru-RU" sz="1000" dirty="0"/>
                        <a:t> Создание стартовых условий для реализации Программы развития.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Руководитель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Колот В.И.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</a:tr>
              <a:tr h="836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2 . Информирование участников программы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/>
                        <a:t>2.1. </a:t>
                      </a:r>
                      <a:r>
                        <a:rPr lang="kk-KZ" sz="1000" dirty="0"/>
                        <a:t>Презентовать Программу развития ясли-сада на установочном педагогическом совете.</a:t>
                      </a:r>
                      <a:endParaRPr lang="ru-RU" sz="1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 dirty="0"/>
                        <a:t>2.2. Оценка результативности реализации Программы развития на итоговом педагогическом совете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Руководитель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Колот В.И.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</a:tr>
              <a:tr h="1882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3. Обеспечение доступности дошкольного образования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/>
                        <a:t>3.1. </a:t>
                      </a:r>
                      <a:r>
                        <a:rPr lang="kk-KZ" sz="1000" dirty="0"/>
                        <a:t>Своевременное и качественное оказание государственной услуги «Прием документов и зачисление детей в дошкольные организации» через веб-портал «электронного правительства».</a:t>
                      </a:r>
                      <a:endParaRPr lang="ru-RU" sz="1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 dirty="0"/>
                        <a:t>3.2. Оказание консультационной помощи законным представителям детей в вопросах получения государственной услуги «Прием документов и зачисление детей в дошкольные организации» через веб-портал «электронного правительства».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/>
                        <a:t>*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/>
                        <a:t>*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/>
                        <a:t>*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/>
                        <a:t>*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/>
                        <a:t>*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/>
                        <a:t>Руководитель</a:t>
                      </a:r>
                      <a:endParaRPr lang="ru-RU" sz="1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/>
                        <a:t>Колот В.И.</a:t>
                      </a:r>
                      <a:endParaRPr lang="ru-RU" sz="1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/>
                        <a:t>Методист </a:t>
                      </a:r>
                      <a:r>
                        <a:rPr lang="kk-KZ" sz="1000" dirty="0"/>
                        <a:t>Корнилова И.Е.</a:t>
                      </a:r>
                      <a:endParaRPr lang="ru-RU" sz="1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/>
                        <a:t>Психолог </a:t>
                      </a:r>
                      <a:endParaRPr lang="ru-RU" sz="1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/>
                        <a:t>Биль В.В.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88640"/>
          <a:ext cx="8136904" cy="60960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353552"/>
                <a:gridCol w="3354315"/>
                <a:gridCol w="457455"/>
                <a:gridCol w="456919"/>
                <a:gridCol w="457455"/>
                <a:gridCol w="456919"/>
                <a:gridCol w="457455"/>
                <a:gridCol w="1142834"/>
              </a:tblGrid>
              <a:tr h="812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4</a:t>
                      </a:r>
                      <a:r>
                        <a:rPr lang="ru-RU" sz="1000"/>
                        <a:t>. Определение уровня развития и здоровья каждого ребёнка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4</a:t>
                      </a:r>
                      <a:r>
                        <a:rPr lang="ru-RU" sz="1000"/>
                        <a:t>.1.Организация  диагностики физического и психического развития детей.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4</a:t>
                      </a:r>
                      <a:r>
                        <a:rPr lang="ru-RU" sz="1000"/>
                        <a:t>.2.Комплексная оценка состояния здоровья детей</a:t>
                      </a:r>
                      <a:r>
                        <a:rPr lang="kk-KZ" sz="1000"/>
                        <a:t>.</a:t>
                      </a:r>
                      <a:endParaRPr lang="ru-RU" sz="100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4</a:t>
                      </a:r>
                      <a:r>
                        <a:rPr lang="ru-RU" sz="1000"/>
                        <a:t>.3 Организация разнообразных видов контроля: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/>
                        <a:t>- контроль за ежедневным поведением и состоянием детей;</a:t>
                      </a:r>
                      <a:br>
                        <a:rPr lang="ru-RU" sz="1000"/>
                      </a:br>
                      <a:r>
                        <a:rPr lang="ru-RU" sz="1000"/>
                        <a:t>- контроль здоровья и динамики развития ребенка.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Руководитель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Колот В.И.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Медсестра </a:t>
                      </a:r>
                      <a:r>
                        <a:rPr lang="kk-KZ" sz="1000"/>
                        <a:t>Шиповалова Т.М.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Диет-сестра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Найденова И.Н.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Воспитаели всех возрастных групп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5</a:t>
                      </a:r>
                      <a:r>
                        <a:rPr lang="ru-RU" sz="1000"/>
                        <a:t>. Определение содержательных связей с организациями города, области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5</a:t>
                      </a:r>
                      <a:r>
                        <a:rPr lang="ru-RU" sz="1000"/>
                        <a:t>.1. Сотрудничество с </a:t>
                      </a:r>
                      <a:r>
                        <a:rPr lang="kk-KZ" sz="1000"/>
                        <a:t>Центральной районной больницей Костанайского района</a:t>
                      </a:r>
                      <a:r>
                        <a:rPr lang="ru-RU" sz="1000"/>
                        <a:t>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5</a:t>
                      </a:r>
                      <a:r>
                        <a:rPr lang="ru-RU" sz="1000"/>
                        <a:t>.2 Участие в городских творческих проектах Д</a:t>
                      </a:r>
                      <a:r>
                        <a:rPr lang="kk-KZ" sz="1000"/>
                        <a:t>ом </a:t>
                      </a:r>
                      <a:r>
                        <a:rPr lang="ru-RU" sz="1000"/>
                        <a:t>К</a:t>
                      </a:r>
                      <a:r>
                        <a:rPr lang="kk-KZ" sz="1000"/>
                        <a:t>ультуры</a:t>
                      </a:r>
                      <a:r>
                        <a:rPr lang="ru-RU" sz="1000"/>
                        <a:t> «</a:t>
                      </a:r>
                      <a:r>
                        <a:rPr lang="kk-KZ" sz="1000"/>
                        <a:t>Алтын Дән</a:t>
                      </a:r>
                      <a:r>
                        <a:rPr lang="ru-RU" sz="1000"/>
                        <a:t>»</a:t>
                      </a:r>
                      <a:r>
                        <a:rPr lang="kk-KZ" sz="1000"/>
                        <a:t>, ГУ «Дом детского творчества» </a:t>
                      </a:r>
                      <a:endParaRPr lang="ru-RU" sz="100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/>
                        <a:t>4.6 Сотрудничество с педагогами начального образования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Руководитель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Колот В.И.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Методист </a:t>
                      </a:r>
                      <a:r>
                        <a:rPr lang="kk-KZ" sz="1000"/>
                        <a:t>Корнилова И.Е.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Воспитаели всех возрастных групп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  <a:tr h="15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6</a:t>
                      </a:r>
                      <a:r>
                        <a:rPr lang="ru-RU" sz="1000"/>
                        <a:t>. Кадровое обеспечение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6</a:t>
                      </a:r>
                      <a:r>
                        <a:rPr lang="ru-RU" sz="1000"/>
                        <a:t>.1. Принятие на работу молодых специалистов.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6</a:t>
                      </a:r>
                      <a:r>
                        <a:rPr lang="ru-RU" sz="1000"/>
                        <a:t>.2. Повышение квалификации педагогов в рамках курсовой подготовки (по плану)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6</a:t>
                      </a:r>
                      <a:r>
                        <a:rPr lang="ru-RU" sz="1000"/>
                        <a:t>.3. Прохождение аттестации педагогическими кадрами (подтверждение или повышение квалификационной категории)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6</a:t>
                      </a:r>
                      <a:r>
                        <a:rPr lang="ru-RU" sz="1000"/>
                        <a:t>.4. Разработать систему взаимоконтроля и самоконтроля педагогов.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6</a:t>
                      </a:r>
                      <a:r>
                        <a:rPr lang="ru-RU" sz="1000"/>
                        <a:t>.5. Проведение работы по сплочению педагогического коллектива, формирование умений вырабатывать групповую стратегию деятельности в режиме тренингов.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6</a:t>
                      </a:r>
                      <a:r>
                        <a:rPr lang="ru-RU" sz="1000"/>
                        <a:t>.6 Реализация основных идей Закона «Статус педагога».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6</a:t>
                      </a:r>
                      <a:r>
                        <a:rPr lang="ru-RU" sz="1000"/>
                        <a:t>.7 Активизация движения наставничества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6</a:t>
                      </a:r>
                      <a:r>
                        <a:rPr lang="ru-RU" sz="1000"/>
                        <a:t>.8 Разработка индивидуальных программ профессионального развития (самообразование)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Руководитель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Колот В.И.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Методист </a:t>
                      </a:r>
                      <a:r>
                        <a:rPr lang="kk-KZ" sz="1000"/>
                        <a:t>Корнилова И.Е.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Психолог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Биль В.В.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Воспитаели всех возрастных групп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  <a:tr h="1117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7</a:t>
                      </a:r>
                      <a:r>
                        <a:rPr lang="ru-RU" sz="1000"/>
                        <a:t>.Экспериментальная деятельность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/>
                        <a:t>6.1.</a:t>
                      </a:r>
                      <a:r>
                        <a:rPr lang="kk-KZ" sz="1000"/>
                        <a:t>Реализация программы опытно-экспериментальной площадки по теме: «Развитие познавательной активности воспитанников групп предшкольной подготовки через применение технологии ТИКО-моделирования с внедрением элементов геймификации».</a:t>
                      </a:r>
                      <a:endParaRPr lang="ru-RU" sz="100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6.2. Разработка и внедрение программы с детьми имеющими особые образовательные потребности.</a:t>
                      </a:r>
                      <a:endParaRPr lang="ru-RU" sz="100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/>
                        <a:t>6.3. Разработка и внедрение программы опытно-экспериментальной деятельности с детьми от 4-х до 6-ти лет по развитию познавательной сферы посредством использования камешков Марблс.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/>
                        <a:t>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00"/>
                        <a:t>   *</a:t>
                      </a:r>
                      <a:endParaRPr lang="ru-RU" sz="100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00"/>
                        <a:t>   *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dirty="0"/>
                        <a:t>Творческая группа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260648"/>
          <a:ext cx="8280922" cy="603504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377509"/>
                <a:gridCol w="3413684"/>
                <a:gridCol w="465552"/>
                <a:gridCol w="465006"/>
                <a:gridCol w="465552"/>
                <a:gridCol w="465006"/>
                <a:gridCol w="465552"/>
                <a:gridCol w="1163061"/>
              </a:tblGrid>
              <a:tr h="15079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7. Инновационная деятельность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7.1. Представление методического сопровождения профессионального развития педагогов в условиях инновационной деятельности в рамках </a:t>
                      </a:r>
                      <a:r>
                        <a:rPr lang="kk-KZ" sz="1100"/>
                        <a:t>Р</a:t>
                      </a:r>
                      <a:r>
                        <a:rPr lang="ru-RU" sz="1100"/>
                        <a:t>МО.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7.</a:t>
                      </a:r>
                      <a:r>
                        <a:rPr lang="kk-KZ" sz="1100"/>
                        <a:t>2</a:t>
                      </a:r>
                      <a:r>
                        <a:rPr lang="ru-RU" sz="1100"/>
                        <a:t> Разработка и лицензирование учебно-методических комплектов (</a:t>
                      </a:r>
                      <a:r>
                        <a:rPr lang="kk-KZ" sz="1100"/>
                        <a:t>районный</a:t>
                      </a:r>
                      <a:r>
                        <a:rPr lang="ru-RU" sz="1100"/>
                        <a:t> и областной уровень)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7.</a:t>
                      </a:r>
                      <a:r>
                        <a:rPr lang="kk-KZ" sz="1100"/>
                        <a:t>3</a:t>
                      </a:r>
                      <a:r>
                        <a:rPr lang="ru-RU" sz="1100"/>
                        <a:t> Активное участие в научно-практических конференциях, конкурсном движении, семинарах, мастер-классах, коллоквиумах и стартапах различного уровня.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7.</a:t>
                      </a:r>
                      <a:r>
                        <a:rPr lang="kk-KZ" sz="1100"/>
                        <a:t>4</a:t>
                      </a:r>
                      <a:r>
                        <a:rPr lang="ru-RU" sz="1100"/>
                        <a:t> Дессиминация инновационного опыта через средства массовой информации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7.</a:t>
                      </a:r>
                      <a:r>
                        <a:rPr lang="kk-KZ" sz="1100"/>
                        <a:t>5</a:t>
                      </a:r>
                      <a:r>
                        <a:rPr lang="ru-RU" sz="1100"/>
                        <a:t> Информатизация ДО: </a:t>
                      </a:r>
                      <a:r>
                        <a:rPr lang="kk-KZ" sz="1100"/>
                        <a:t>систематическое ведение официального сайта ясли-сада и страниц в социальных сетях</a:t>
                      </a:r>
                      <a:r>
                        <a:rPr lang="ru-RU" sz="1100"/>
                        <a:t>.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*</a:t>
                      </a:r>
                      <a:endParaRPr lang="ru-RU" sz="11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*</a:t>
                      </a:r>
                      <a:endParaRPr lang="ru-RU" sz="11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Руководитель </a:t>
                      </a:r>
                      <a:endParaRPr lang="ru-RU" sz="11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Педагоги ДО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</a:tr>
              <a:tr h="8119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8. Внедрение новых программ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8.1. Продолжить реализацию задач Типовой учебной программы дошкольного обучения и </a:t>
                      </a:r>
                      <a:r>
                        <a:rPr lang="kk-KZ" sz="1100"/>
                        <a:t>воспитания</a:t>
                      </a:r>
                      <a:endParaRPr lang="ru-RU" sz="110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8.2. Внедрение новых вариативных программ согласно запросу детского и взрослого сообщества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8.</a:t>
                      </a:r>
                      <a:r>
                        <a:rPr lang="kk-KZ" sz="1100"/>
                        <a:t>3. </a:t>
                      </a:r>
                      <a:r>
                        <a:rPr lang="ru-RU" sz="1100"/>
                        <a:t>Внедрение концептуальных подходов государственных Программ «</a:t>
                      </a:r>
                      <a:r>
                        <a:rPr lang="kk-KZ" sz="1100"/>
                        <a:t>Рухани жаңғыру</a:t>
                      </a:r>
                      <a:r>
                        <a:rPr lang="ru-RU" sz="1100"/>
                        <a:t>», «Ту</a:t>
                      </a:r>
                      <a:r>
                        <a:rPr lang="kk-KZ" sz="1100"/>
                        <a:t>ғ</a:t>
                      </a:r>
                      <a:r>
                        <a:rPr lang="ru-RU" sz="1100"/>
                        <a:t>ан жер»</a:t>
                      </a:r>
                      <a:r>
                        <a:rPr lang="kk-KZ" sz="1100"/>
                        <a:t> посредством музейной педагогики. 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Руководитель </a:t>
                      </a:r>
                      <a:endParaRPr lang="ru-RU" sz="11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Педагоги ДО 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</a:tr>
              <a:tr h="15079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9. </a:t>
                      </a:r>
                      <a:r>
                        <a:rPr lang="kk-KZ" sz="1100"/>
                        <a:t>Формирование здоровьесберегающих навыков</a:t>
                      </a:r>
                      <a:r>
                        <a:rPr lang="ru-RU" sz="1100"/>
                        <a:t> 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9.1. Разработать и ввести в коррекционный процесс  новое инновационное оборудование для сопровождения детей ООП.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9.</a:t>
                      </a:r>
                      <a:r>
                        <a:rPr lang="kk-KZ" sz="1100"/>
                        <a:t>2. </a:t>
                      </a:r>
                      <a:r>
                        <a:rPr lang="ru-RU" sz="1100"/>
                        <a:t>Участие в </a:t>
                      </a:r>
                      <a:r>
                        <a:rPr lang="kk-KZ" sz="1100"/>
                        <a:t>конкурсах и соревнованиях различного уровня</a:t>
                      </a:r>
                      <a:r>
                        <a:rPr lang="ru-RU" sz="1100"/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9.</a:t>
                      </a:r>
                      <a:r>
                        <a:rPr lang="kk-KZ" sz="1100"/>
                        <a:t>3.</a:t>
                      </a:r>
                      <a:r>
                        <a:rPr lang="ru-RU" sz="1100"/>
                        <a:t> Разработать и </a:t>
                      </a:r>
                      <a:r>
                        <a:rPr lang="kk-KZ" sz="1100"/>
                        <a:t>реализовать программу внедрения образовательного терренкура в педагогический процесс посредством использования схем-баннеров.</a:t>
                      </a:r>
                      <a:endParaRPr lang="ru-RU" sz="110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9.</a:t>
                      </a:r>
                      <a:r>
                        <a:rPr lang="kk-KZ" sz="1100"/>
                        <a:t>4. Повышать качество оздоровите</a:t>
                      </a:r>
                      <a:r>
                        <a:rPr lang="ru-RU" sz="1100"/>
                        <a:t>ль</a:t>
                      </a:r>
                      <a:r>
                        <a:rPr lang="kk-KZ" sz="1100"/>
                        <a:t>ных мероприятий </a:t>
                      </a:r>
                      <a:r>
                        <a:rPr lang="ru-RU" sz="1100"/>
                        <a:t> с </a:t>
                      </a:r>
                      <a:r>
                        <a:rPr lang="kk-KZ" sz="1100"/>
                        <a:t>воспитанниками групп санаторного типа.</a:t>
                      </a:r>
                      <a:endParaRPr lang="ru-RU" sz="110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/>
                        <a:t>9.5. Разработать и реализовать программу вариативного компонента по детскому черлидингу.</a:t>
                      </a:r>
                      <a:endParaRPr lang="ru-RU" sz="110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/>
                        <a:t>9.6. Внедрить  кружковую работу по детскому фитнесу.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/>
                        <a:t>     </a:t>
                      </a:r>
                      <a:endParaRPr lang="ru-RU" sz="11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/>
                        <a:t>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/>
                        <a:t>    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/>
                        <a:t>     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/>
                        <a:t>     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/>
                        <a:t>Руководитель </a:t>
                      </a:r>
                      <a:endParaRPr lang="ru-RU" sz="11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/>
                        <a:t>Педагоги ДО 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30" y="188640"/>
          <a:ext cx="8496940" cy="633670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413443"/>
                <a:gridCol w="3502736"/>
                <a:gridCol w="477697"/>
                <a:gridCol w="477135"/>
                <a:gridCol w="477697"/>
                <a:gridCol w="477135"/>
                <a:gridCol w="477697"/>
                <a:gridCol w="1193400"/>
              </a:tblGrid>
              <a:tr h="1161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10. </a:t>
                      </a:r>
                      <a:r>
                        <a:rPr lang="kk-KZ" sz="1050"/>
                        <a:t>Формирование коммуникативно-языковых навыков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10.1. Разработать и использовать разнообразные средства устной коммуникации (тренинги, мозговые штурмы, речевые ситуации) на казахском и русском языках для налаживания отношений и взаимодействия.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10.</a:t>
                      </a:r>
                      <a:r>
                        <a:rPr lang="kk-KZ" sz="1050"/>
                        <a:t>2</a:t>
                      </a:r>
                      <a:r>
                        <a:rPr lang="ru-RU" sz="1050"/>
                        <a:t>.</a:t>
                      </a:r>
                      <a:r>
                        <a:rPr lang="kk-KZ" sz="1050"/>
                        <a:t> Разработка и внедрение программы  с интерактивными методами работы с детьми-сторителлинг.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50"/>
                        <a:t>    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Руководитель 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Педагоги ДО 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</a:tr>
              <a:tr h="1502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11. </a:t>
                      </a:r>
                      <a:r>
                        <a:rPr lang="kk-KZ" sz="1050"/>
                        <a:t>Формирование познавательных навыков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11.1. Собрать  и  использовать цифровые образовательные ресурсы по организации и проведению опытов, экспериментов.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 11.</a:t>
                      </a:r>
                      <a:r>
                        <a:rPr lang="kk-KZ" sz="1050"/>
                        <a:t>2</a:t>
                      </a:r>
                      <a:r>
                        <a:rPr lang="ru-RU" sz="1050"/>
                        <a:t>. Изготовить демонстрационный и стимульный материал для развития логики, мышления и воображения детей старшего дошкольного возраста.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11.</a:t>
                      </a:r>
                      <a:r>
                        <a:rPr lang="kk-KZ" sz="1050"/>
                        <a:t>3</a:t>
                      </a:r>
                      <a:r>
                        <a:rPr lang="ru-RU" sz="1050"/>
                        <a:t>. </a:t>
                      </a:r>
                      <a:r>
                        <a:rPr lang="kk-KZ" sz="1050"/>
                        <a:t>Реализовать программу вариативного кмпонента по формированию финансовой грамотности дошкольников «Юный финансист»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50"/>
                        <a:t>    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50"/>
                        <a:t>    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50"/>
                        <a:t>    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50"/>
                        <a:t>   *</a:t>
                      </a:r>
                      <a:endParaRPr lang="ru-RU" sz="105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50"/>
                        <a:t>    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50"/>
                        <a:t>   *</a:t>
                      </a:r>
                      <a:endParaRPr lang="ru-RU" sz="105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50"/>
                        <a:t>    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Руководитель 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Педагоги ДО 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</a:tr>
              <a:tr h="2003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12. </a:t>
                      </a:r>
                      <a:r>
                        <a:rPr lang="kk-KZ" sz="1050"/>
                        <a:t>Формирование творческих навыков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12.1. Участие </a:t>
                      </a:r>
                      <a:r>
                        <a:rPr lang="kk-KZ" sz="1050"/>
                        <a:t>конкурсах творческой деятельности</a:t>
                      </a:r>
                      <a:endParaRPr lang="ru-RU" sz="105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12.2. Организация и проведение  детских музыкальных м</a:t>
                      </a:r>
                      <a:r>
                        <a:rPr lang="kk-KZ" sz="1050"/>
                        <a:t>ероприятий</a:t>
                      </a:r>
                      <a:r>
                        <a:rPr lang="ru-RU" sz="1050"/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12.3.Пополнение базы детских музыкальных инструментов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50"/>
                        <a:t>12.4. Разработка программы вариативного компонента по приобщению детей к ценностям казахской музыкальной народной культуры, к творчеству казахских детским композиторов и народному песенному исккусству посредством музыкально-игровой деятельности.</a:t>
                      </a:r>
                      <a:endParaRPr lang="ru-RU" sz="105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12.</a:t>
                      </a:r>
                      <a:r>
                        <a:rPr lang="kk-KZ" sz="1050"/>
                        <a:t>5</a:t>
                      </a:r>
                      <a:r>
                        <a:rPr lang="ru-RU" sz="1050"/>
                        <a:t>. Сотрудничество с </a:t>
                      </a:r>
                      <a:r>
                        <a:rPr lang="kk-KZ" sz="1050"/>
                        <a:t>детским домом творчества</a:t>
                      </a:r>
                      <a:endParaRPr lang="ru-RU" sz="105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16.</a:t>
                      </a:r>
                      <a:r>
                        <a:rPr lang="kk-KZ" sz="1050"/>
                        <a:t>6.</a:t>
                      </a:r>
                      <a:r>
                        <a:rPr lang="ru-RU" sz="1050"/>
                        <a:t> Сотрудничество с </a:t>
                      </a:r>
                      <a:r>
                        <a:rPr lang="kk-KZ" sz="1050"/>
                        <a:t>домом культуры «Алтын Дән»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50"/>
                        <a:t>    *</a:t>
                      </a:r>
                      <a:endParaRPr lang="ru-RU" sz="105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50"/>
                        <a:t>    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Руководитель 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Педагоги ДО 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Музыкальный руководитель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</a:tr>
              <a:tr h="1669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13. </a:t>
                      </a:r>
                      <a:r>
                        <a:rPr lang="kk-KZ" sz="1050"/>
                        <a:t>Формирование социальных навыков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13.1.Разработать </a:t>
                      </a:r>
                      <a:r>
                        <a:rPr lang="kk-KZ" sz="1050"/>
                        <a:t>и внедрить программу вариативного компонента по духовно-нравственному воспитанию дошкольников через семейные традиции и обычаи казахского народа.</a:t>
                      </a:r>
                      <a:endParaRPr lang="ru-RU" sz="105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13.2. Подобрать коллекцию наглядного и демонстрационного материала  по формированию толерантного отношения к  людям других национальностей.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13.3  Организация целевых прогулок и экскурсий к социальным объектам и предприятиям города.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 dirty="0"/>
                        <a:t>Руководитель </a:t>
                      </a:r>
                      <a:endParaRPr lang="ru-RU" sz="105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 dirty="0"/>
                        <a:t>Педагоги ДО 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3" marR="40153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30" y="260648"/>
          <a:ext cx="8496940" cy="619268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413443"/>
                <a:gridCol w="3502736"/>
                <a:gridCol w="477696"/>
                <a:gridCol w="477136"/>
                <a:gridCol w="477696"/>
                <a:gridCol w="477136"/>
                <a:gridCol w="477696"/>
                <a:gridCol w="1193401"/>
              </a:tblGrid>
              <a:tr h="1444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1</a:t>
                      </a:r>
                      <a:r>
                        <a:rPr lang="kk-KZ" sz="1050"/>
                        <a:t>4</a:t>
                      </a:r>
                      <a:r>
                        <a:rPr lang="ru-RU" sz="1050"/>
                        <a:t>. Инклюзивное сопровождение детей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</a:t>
                      </a:r>
                      <a:r>
                        <a:rPr lang="kk-KZ" sz="1050"/>
                        <a:t>4</a:t>
                      </a:r>
                      <a:r>
                        <a:rPr lang="ru-RU" sz="1050"/>
                        <a:t>.1. Приобретение обучающего материала, создание развивающих пособий.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</a:t>
                      </a:r>
                      <a:r>
                        <a:rPr lang="kk-KZ" sz="1050"/>
                        <a:t>4</a:t>
                      </a:r>
                      <a:r>
                        <a:rPr lang="ru-RU" sz="1050"/>
                        <a:t>.2.Повышение квалификации узких специалистов для комплексного сопровождения детей-логопатов, детей с ЗПР.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</a:t>
                      </a:r>
                      <a:r>
                        <a:rPr lang="kk-KZ" sz="1050"/>
                        <a:t>4</a:t>
                      </a:r>
                      <a:r>
                        <a:rPr lang="ru-RU" sz="1050"/>
                        <a:t>.3. Разработка инновационного методического сопровождения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Руководитель 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Педагоги ДО 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</a:tr>
              <a:tr h="16513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1</a:t>
                      </a:r>
                      <a:r>
                        <a:rPr lang="kk-KZ" sz="1050"/>
                        <a:t>5</a:t>
                      </a:r>
                      <a:r>
                        <a:rPr lang="ru-RU" sz="1050"/>
                        <a:t>. Взаимодействие с информационным пространством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</a:t>
                      </a:r>
                      <a:r>
                        <a:rPr lang="kk-KZ" sz="1050"/>
                        <a:t>5</a:t>
                      </a:r>
                      <a:r>
                        <a:rPr lang="ru-RU" sz="1050"/>
                        <a:t>.1. </a:t>
                      </a:r>
                      <a:r>
                        <a:rPr lang="kk-KZ" sz="1050"/>
                        <a:t>Р</a:t>
                      </a:r>
                      <a:r>
                        <a:rPr lang="ru-RU" sz="1050"/>
                        <a:t>азмещение статей в городских газетах «</a:t>
                      </a:r>
                      <a:r>
                        <a:rPr lang="kk-KZ" sz="1050"/>
                        <a:t>Арна</a:t>
                      </a:r>
                      <a:r>
                        <a:rPr lang="ru-RU" sz="1050"/>
                        <a:t>» и «</a:t>
                      </a:r>
                      <a:r>
                        <a:rPr lang="kk-KZ" sz="1050"/>
                        <a:t>Учительская+</a:t>
                      </a:r>
                      <a:r>
                        <a:rPr lang="ru-RU" sz="1050"/>
                        <a:t>» для просвещения социального окружения о педагогической деятельности коллектива.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</a:t>
                      </a:r>
                      <a:r>
                        <a:rPr lang="kk-KZ" sz="1050"/>
                        <a:t>5</a:t>
                      </a:r>
                      <a:r>
                        <a:rPr lang="ru-RU" sz="1050"/>
                        <a:t>.</a:t>
                      </a:r>
                      <a:r>
                        <a:rPr lang="kk-KZ" sz="1050"/>
                        <a:t>2</a:t>
                      </a:r>
                      <a:r>
                        <a:rPr lang="ru-RU" sz="1050"/>
                        <a:t>.Размещение статей в </a:t>
                      </a:r>
                      <a:r>
                        <a:rPr lang="kk-KZ" sz="1050"/>
                        <a:t>журнале республиканского значения</a:t>
                      </a:r>
                      <a:r>
                        <a:rPr lang="ru-RU" sz="1050"/>
                        <a:t> «</a:t>
                      </a:r>
                      <a:r>
                        <a:rPr lang="kk-KZ" sz="1050"/>
                        <a:t>Справочник руководителя дошкольной организации</a:t>
                      </a:r>
                      <a:r>
                        <a:rPr lang="ru-RU" sz="1050"/>
                        <a:t>»</a:t>
                      </a:r>
                      <a:r>
                        <a:rPr lang="kk-KZ" sz="1050"/>
                        <a:t>, «Методист дошкольной организации»</a:t>
                      </a:r>
                      <a:r>
                        <a:rPr lang="ru-RU" sz="1050"/>
                        <a:t> с целью пропаганды лучшего опыта работы.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/>
                        <a:t>1</a:t>
                      </a:r>
                      <a:r>
                        <a:rPr lang="kk-KZ" sz="1050"/>
                        <a:t>5</a:t>
                      </a:r>
                      <a:r>
                        <a:rPr lang="ru-RU" sz="1050"/>
                        <a:t>.</a:t>
                      </a:r>
                      <a:r>
                        <a:rPr lang="kk-KZ" sz="1050"/>
                        <a:t>3</a:t>
                      </a:r>
                      <a:r>
                        <a:rPr lang="ru-RU" sz="1050"/>
                        <a:t>. Размещение материала на интернет-сайте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Руководитель </a:t>
                      </a:r>
                      <a:endParaRPr lang="ru-RU" sz="105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Педагоги ДО 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</a:tr>
              <a:tr h="3096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/>
                        <a:t>16</a:t>
                      </a:r>
                      <a:r>
                        <a:rPr lang="ru-RU" sz="1050"/>
                        <a:t>. Организация здоровьесберегающего пространства в ДО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50"/>
                        <a:t>16</a:t>
                      </a:r>
                      <a:r>
                        <a:rPr lang="ru-RU" sz="1050"/>
                        <a:t>.1. Разнообразить питание детей блюдами национальной кухни.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50"/>
                        <a:t>16</a:t>
                      </a:r>
                      <a:r>
                        <a:rPr lang="ru-RU" sz="1050"/>
                        <a:t>.2. Использование в режиме дня различных оздоровительных режимов (в летний период).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50"/>
                        <a:t>16</a:t>
                      </a:r>
                      <a:r>
                        <a:rPr lang="ru-RU" sz="1050"/>
                        <a:t>.3.  Разработать и использовать комплекс закаливающих мероприятий (воздушное закаливание, хождение по “дорожкам здоровья”, профилактика плоскостопия; хождение босиком, “топтание” в тазах, полоскание горла и рта, максимальное пребывание детей на свежем воздухе).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50"/>
                        <a:t>16</a:t>
                      </a:r>
                      <a:r>
                        <a:rPr lang="ru-RU" sz="1050"/>
                        <a:t>.4 Организация санитарно-эпидемиологического режима и создание гигиенических условий жизнедеятельности детей</a:t>
                      </a:r>
                      <a:r>
                        <a:rPr lang="kk-KZ" sz="1050"/>
                        <a:t>.</a:t>
                      </a:r>
                      <a:endParaRPr lang="ru-RU" sz="105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50"/>
                        <a:t>16</a:t>
                      </a:r>
                      <a:r>
                        <a:rPr lang="ru-RU" sz="1050"/>
                        <a:t>.5. Расширить спектр услуг оздоровительно-профилактического характера.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/>
                        <a:t>*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 dirty="0"/>
                        <a:t>Руководитель </a:t>
                      </a:r>
                      <a:endParaRPr lang="ru-RU" sz="105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 dirty="0"/>
                        <a:t>Педагоги ДО </a:t>
                      </a:r>
                      <a:endParaRPr lang="ru-RU" sz="105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 dirty="0"/>
                        <a:t>Медик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00" marR="435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16632"/>
          <a:ext cx="8784976" cy="657875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461358"/>
                <a:gridCol w="3621471"/>
                <a:gridCol w="493891"/>
                <a:gridCol w="493310"/>
                <a:gridCol w="493891"/>
                <a:gridCol w="493310"/>
                <a:gridCol w="493891"/>
                <a:gridCol w="1233854"/>
              </a:tblGrid>
              <a:tr h="1156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dirty="0"/>
                        <a:t>17</a:t>
                      </a:r>
                      <a:r>
                        <a:rPr lang="ru-RU" sz="900" dirty="0"/>
                        <a:t>. Методическое и дидактическое обеспечение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17</a:t>
                      </a:r>
                      <a:r>
                        <a:rPr lang="ru-RU" sz="900"/>
                        <a:t>.1. Обновить дидактическое оборудование предмета Самопознание.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17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2</a:t>
                      </a:r>
                      <a:r>
                        <a:rPr lang="ru-RU" sz="900"/>
                        <a:t>. Сбор и систематизация демонстрационного и наглядного материала  для индивидуальной и фронтальной деятельности.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17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3</a:t>
                      </a:r>
                      <a:r>
                        <a:rPr lang="ru-RU" sz="900"/>
                        <a:t>.Приобрести  художественную литературу  казахских детских авторов.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17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4</a:t>
                      </a:r>
                      <a:r>
                        <a:rPr lang="ru-RU" sz="900"/>
                        <a:t>.Привести в соответствие с программными требованиями раздаточный дидактический материал.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Руководитель </a:t>
                      </a:r>
                      <a:endParaRPr lang="ru-RU" sz="9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Педагоги ДО 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</a:tr>
              <a:tr h="642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18</a:t>
                      </a:r>
                      <a:r>
                        <a:rPr lang="ru-RU" sz="900"/>
                        <a:t>. Мониторинг развития и здоровья детей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18</a:t>
                      </a:r>
                      <a:r>
                        <a:rPr lang="ru-RU" sz="900"/>
                        <a:t>.1 Внедрение мониторинга развития навыков и умений детей на основе индикаторов согласно ГОСО.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18</a:t>
                      </a:r>
                      <a:r>
                        <a:rPr lang="ru-RU" sz="900"/>
                        <a:t>.2. Проводить корректировку содержания и организации режима работы с детьми на основе данных диагностической службы.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Руководитель </a:t>
                      </a:r>
                      <a:endParaRPr lang="ru-RU" sz="9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Педагоги ДО 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</a:tr>
              <a:tr h="20557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19</a:t>
                      </a:r>
                      <a:r>
                        <a:rPr lang="ru-RU" sz="900"/>
                        <a:t>. Вовлечение родителей в образовательное пространство </a:t>
                      </a:r>
                      <a:r>
                        <a:rPr lang="kk-KZ" sz="900"/>
                        <a:t>ясли-</a:t>
                      </a:r>
                      <a:r>
                        <a:rPr lang="ru-RU" sz="900"/>
                        <a:t> сада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19</a:t>
                      </a:r>
                      <a:r>
                        <a:rPr lang="ru-RU" sz="900"/>
                        <a:t>.1.Расширить наглядно-информационное направление через  оформление стендового материала.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19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2</a:t>
                      </a:r>
                      <a:r>
                        <a:rPr lang="ru-RU" sz="900"/>
                        <a:t>. Продолжить совместное оформление детских портфолио.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19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3. </a:t>
                      </a:r>
                      <a:r>
                        <a:rPr lang="ru-RU" sz="900"/>
                        <a:t>Взаимодействие с родительским сообществом в рамках инклюзивного образования.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19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4</a:t>
                      </a:r>
                      <a:r>
                        <a:rPr lang="ru-RU" sz="900"/>
                        <a:t>. Организация и проведение маркетинговых исследований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19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5.</a:t>
                      </a:r>
                      <a:r>
                        <a:rPr lang="ru-RU" sz="900"/>
                        <a:t> Отработка механизмов деятельности </a:t>
                      </a:r>
                      <a:r>
                        <a:rPr lang="kk-KZ" sz="900"/>
                        <a:t>Попечительского совета</a:t>
                      </a:r>
                      <a:endParaRPr lang="ru-RU" sz="90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19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6. </a:t>
                      </a:r>
                      <a:r>
                        <a:rPr lang="ru-RU" sz="900"/>
                        <a:t>Проведение наглядной агитации (оформление тематических стендов, раздача информационного материала).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900"/>
                        <a:t>19.7. Оказание консультативной помощи родителям/законным представителям детей не посещающих дошкольную организацию.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Руководитель </a:t>
                      </a:r>
                      <a:endParaRPr lang="ru-RU" sz="9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Методист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Педагоги ДО 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</a:tr>
              <a:tr h="770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20</a:t>
                      </a:r>
                      <a:r>
                        <a:rPr lang="ru-RU" sz="900"/>
                        <a:t>. Хозяйственные и ремонтные работы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/>
                        <a:t>-Ремонт и установка новых малых форм на территории детского сада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/>
                        <a:t>-Ремонт тепловых инженерных сетей.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/>
                        <a:t>- </a:t>
                      </a:r>
                      <a:r>
                        <a:rPr lang="kk-KZ" sz="900"/>
                        <a:t>Косметический р</a:t>
                      </a:r>
                      <a:r>
                        <a:rPr lang="ru-RU" sz="900"/>
                        <a:t>емонт холла первого и второго этажа.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/>
                        <a:t>-Озеленение территории </a:t>
                      </a:r>
                      <a:r>
                        <a:rPr lang="kk-KZ" sz="900"/>
                        <a:t>ясли-</a:t>
                      </a:r>
                      <a:r>
                        <a:rPr lang="ru-RU" sz="900"/>
                        <a:t>сада.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/>
                        <a:t>-Продолжить оформление клумб</a:t>
                      </a:r>
                      <a:r>
                        <a:rPr lang="kk-KZ" sz="900"/>
                        <a:t> и</a:t>
                      </a:r>
                      <a:r>
                        <a:rPr lang="ru-RU" sz="900"/>
                        <a:t> цветников. 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Руководитель</a:t>
                      </a:r>
                      <a:endParaRPr lang="ru-RU" sz="9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Завхоз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</a:tr>
              <a:tr h="1541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2</a:t>
                      </a:r>
                      <a:r>
                        <a:rPr lang="kk-KZ" sz="900"/>
                        <a:t>1</a:t>
                      </a:r>
                      <a:r>
                        <a:rPr lang="ru-RU" sz="900"/>
                        <a:t>. Приобретения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/>
                        <a:t>2</a:t>
                      </a:r>
                      <a:r>
                        <a:rPr lang="kk-KZ" sz="900"/>
                        <a:t>1</a:t>
                      </a:r>
                      <a:r>
                        <a:rPr lang="ru-RU" sz="900"/>
                        <a:t>.1.Оборудование на пищеблок и прачечную.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/>
                        <a:t>2</a:t>
                      </a:r>
                      <a:r>
                        <a:rPr lang="kk-KZ" sz="900"/>
                        <a:t>1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2</a:t>
                      </a:r>
                      <a:r>
                        <a:rPr lang="ru-RU" sz="900"/>
                        <a:t>. Игровое оборудование, развивающее, спортинвентарь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/>
                        <a:t>2</a:t>
                      </a:r>
                      <a:r>
                        <a:rPr lang="kk-KZ" sz="900"/>
                        <a:t>1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3</a:t>
                      </a:r>
                      <a:r>
                        <a:rPr lang="ru-RU" sz="900"/>
                        <a:t>. Пополнение библиотечного фонда.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/>
                        <a:t>2</a:t>
                      </a:r>
                      <a:r>
                        <a:rPr lang="kk-KZ" sz="900"/>
                        <a:t>1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4. </a:t>
                      </a:r>
                      <a:r>
                        <a:rPr lang="ru-RU" sz="900"/>
                        <a:t>Приобретение детской мебели и шкафов для педагогов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/>
                        <a:t>2</a:t>
                      </a:r>
                      <a:r>
                        <a:rPr lang="kk-KZ" sz="900"/>
                        <a:t>1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5.</a:t>
                      </a:r>
                      <a:r>
                        <a:rPr lang="ru-RU" sz="900"/>
                        <a:t> Приобретение и установка малых форм на прогулочных участках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/>
                        <a:t>2</a:t>
                      </a:r>
                      <a:r>
                        <a:rPr lang="kk-KZ" sz="900"/>
                        <a:t>1</a:t>
                      </a:r>
                      <a:r>
                        <a:rPr lang="ru-RU" sz="900"/>
                        <a:t>.</a:t>
                      </a:r>
                      <a:r>
                        <a:rPr lang="kk-KZ" sz="900"/>
                        <a:t>6. </a:t>
                      </a:r>
                      <a:r>
                        <a:rPr lang="ru-RU" sz="900"/>
                        <a:t>Оснащение образовательного процесса оборудованием, учебно-методическими комплектами, дидактическими пособиями в соответствии с ГОСО ДО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Руководитель</a:t>
                      </a:r>
                      <a:endParaRPr lang="ru-RU" sz="9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Завхоз</a:t>
                      </a:r>
                      <a:endParaRPr lang="ru-RU" sz="9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Методист</a:t>
                      </a:r>
                      <a:endParaRPr lang="ru-RU" sz="9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/>
                        <a:t>Бухгалтер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</a:tr>
              <a:tr h="385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2</a:t>
                      </a:r>
                      <a:r>
                        <a:rPr lang="kk-KZ" sz="900"/>
                        <a:t>2</a:t>
                      </a:r>
                      <a:r>
                        <a:rPr lang="ru-RU" sz="900"/>
                        <a:t>. Определение перспектив дальнейшей работы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/>
                        <a:t>Подведение итогов работы.  </a:t>
                      </a:r>
                      <a:r>
                        <a:rPr lang="ru-RU" sz="900" dirty="0" err="1"/>
                        <a:t>Анализирование</a:t>
                      </a:r>
                      <a:r>
                        <a:rPr lang="ru-RU" sz="900" dirty="0"/>
                        <a:t>,  составление аналитической справки.  Подготовка программы развития на следующий период 202</a:t>
                      </a:r>
                      <a:r>
                        <a:rPr lang="kk-KZ" sz="900" dirty="0"/>
                        <a:t>6</a:t>
                      </a:r>
                      <a:r>
                        <a:rPr lang="ru-RU" sz="900" dirty="0"/>
                        <a:t>-20</a:t>
                      </a:r>
                      <a:r>
                        <a:rPr lang="kk-KZ" sz="900" dirty="0"/>
                        <a:t>31</a:t>
                      </a:r>
                      <a:r>
                        <a:rPr lang="ru-RU" sz="900" dirty="0"/>
                        <a:t> г.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/>
                        <a:t>*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dirty="0"/>
                        <a:t>Руководитель</a:t>
                      </a:r>
                      <a:endParaRPr lang="ru-RU" sz="9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dirty="0"/>
                        <a:t>Творческая группа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882" marR="29882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16592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управления Программой развития КГКП «Ясли-сад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Сәулетай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предполагает формирование механизмов для поддержания процесса саморазвития дошкольной организации.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управления Программой развития состоит из следующих основных элементов: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Творческая группа Программы развития.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Педагогический совет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дошкольной организации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Непосредственное руководство реализацией Программы развития осуществляет администрация дошкольной организации.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Управленческие основы развития ДО позволяют: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обоснованно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и оперативно выявлять и анализировать проблемные поля в деятельности организации, требующие интеграции педагогов;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соответственно выявленным проблемам планировать комплексные технологии их оптимизации;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организовывать и осуществлять систему мероприятий  по преодолению выявленных проблем;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оперативно и гибко контролировать и оценивать результаты управленческой деятельности на основе разработанных норм-образцов;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регулировать и корректировать пробелы и недостатки по линии цель-результат, а также и сам процесс развития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организации образования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360040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КОНЦЕПЦИЯ И СТРАТЕГИЯ РАЗВИТИЯ ДО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КОНЦЕПТУАЛЬНЫЕ ОСНОВЫ ПРОГРАММЫ РАЗВИТИЯ  КГКП «ЯСЛИ-САД «СӘУЛЕТАЙ»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 ОТДЕЛА ОБРАЗОВАНИЯ КОСТАНАЙСКОГО РАЙОНА» УПРАВЛЕНИЯ ОБРАЗОВАНИЯ АКИМАТА КОСТАНАЙСКОЙ ОБЛАСТИ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ясли-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саду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воспитательно-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образователь­ный процесс должен строиться вокруг ребенка, обеспечивая своевре­менное формирование возрастных новообразований детства, развитие компетентности, самостоятельности, творческой ак­тивности, гуманного отношения к окружающим, становле­ние личностной позиции, получение ребенком качественно­го образования как средства для перехода на последующие возрастные ступени развития, обучения и воспитания.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Методологическую основу концепции составили положения, представленные в работах Л.С. Выгодского, В.В. Давыдова, А.Н. Леонтьева, А.В. Петровского, Ю.Ф.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Змановского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Содержание программы воспитания и обучения нашего учреждения и ее концептуальную часть определяют положения  Закона Республики Казахстан «Об Образовании», Конституции РК, Государственного общеобязательного стандарта образования РК. Воспитательно-образовательный процесс строится на основе Типовой учебной программе дошкольного воспитания и обучения.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Предлагаемая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развития коммунального государственного казённого предприятия «Ясли-сад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Сәулетай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отдела образования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Костанайского района» Управления образования акимата Костанайской области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является результатом деятельности творческой группы педагогов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ясли-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сада, которые заинтересованы в его развитии и желают видеть и поэтапно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реализо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вы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его перспективы и возможности.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Происходящие в последние годы изменения в области дошкольного образования, позволили нам выдвинуть идеи и планы, которые мы заложили в Программу развития ДО, и, благодаря которым определились ее такие важнейшие возможности, как реалистичность, целостность, обоснованность.</a:t>
            </a:r>
          </a:p>
          <a:p>
            <a:pPr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Успешная р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еализация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Программы развития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будет определяться объективными условиями, которые сложатся вокруг системы дошкольного воспитания и образования, а именно в вопросах управления и финансирования.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Концепция осуществляет три основные функции: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определяет общую стратегию развития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ясли-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сада;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выделяет приоритетные направления работы;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ориентирует на конечный результат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Основными задачами дошкольного воспитания и образования КГКП «Ясли-сад «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Сәулетай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являются: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охрана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жизни и укрепление здоровья детей, полноценное физическое развитие;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создание полноценного пространства и обеспечение комплексного сопровождения индивидуального развития ребёнка;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формирование ценностных, нравственных ориентаций дошкольника на образцах позитивного поведения человека, народных обычаях и традициях, сложившихся в казахстанском обществе;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познавательное развитие ребёнка, формирование способов интеллектуальной деятельности;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формирование у ребёнка целостной картины окружающего мира.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Приоритеты развития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ясли-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сада: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воспитательной среды, расширение состава субъектов образовательного пространства, координация их усилий;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совершенствование структуры и технологии управления ДО, направленной на индивидуализацию всех участников образовательного пространства ДО;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 семьи в образовательном пространстве КГКП «Ясли-сад «Сәулетай»;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совершенствование формирования гуманистического отношения к ребенку в соответствии с Конвенцией ООН о правах ребенка;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совершенствование системы психолого-педагогического сопровождения социализации дошкольника в образовательном пространстве ДО;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совершенствование системы воспитания и обучения на основе учета территориальных, социокультурных и национальных особенностей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в развитии технологий педагогического процесса.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Личностный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подход в образовании в рамках современных образовательных программ (развитие ребенка в своем темпе в соответствии со своими возможностями).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Ориентировка на обеспечение самоопределения личности, создание условий для саморазвития и самореализации каждого ребенка.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Внедрение новых форм дошкольного образования.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x-none" smtClean="0">
                <a:latin typeface="Times New Roman" pitchFamily="18" charset="0"/>
                <a:cs typeface="Times New Roman" pitchFamily="18" charset="0"/>
              </a:rPr>
              <a:t>Внедрение здоровьесберегающих технологий.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Развитие жизнедеятельности КГКП «Ясли-сад «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Сәулетай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 педагогический коллектив проектирует в соответствии со следующими принципами: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 гуманистической направленности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воспитательно-образовательного процесса предполагает отношение педагога к воспитанникам как субъектам собственного развития;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природосообразности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предполагает, что он основывается на научном понимании взаимосвязи природных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процессов, что детей воспитывают сообразно их возрасту и полу, индивидуальным особенностям, способностям, интересам и потребностям;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культуросообразности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предполагает, что образовательное учреждение строится в соответствии с ценностями и нормами национальной культуры и региональным традициям, не противоречащим общечеловеческим ценностям;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 эффективности социального взаимодействии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предполагает осуществление воспитания в коллективах различного типа, что позволяет детям расширить сферу общения, создает условия для формирования навыков социальной адаптации и самореализации;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 вариативности и свободы выбора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предполагает возможность удовлетворения потребности ребенка в самоопределении.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целевыми установками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должны стать: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реализация комплексной образовательной программы, обеспечивающей равные стартовые возможности для всех детей раннего и дошкольного возраста,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общеразвивающих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группах;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оптимальных условий для дифференциации и  индивидуализации образовательного процесса посредством организации комплексного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сопровождения воспитанников ДО и их родителей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модернизация системы управления дошкольным учреждением за счет расширения полномочий общественно-государственных форм управления;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достижение высокого качества образовательной услуги за счет совершенствования ресурсного обеспечения образовательного процесса (повышение профессиональной компетентности сотрудников Д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укрепление межведомственных связей учреждения, подведение образовательного процесса под научные основы, совершенствование материально-технической базы и предметно-развивающей среды, модернизация нормативно-правовой базы организации образовательного процесса в режиме развития).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Фоны для презентации строгие деловые - фото и картинки abrakadabra.fu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Миссия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дошкольной организации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Способствование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активному развитию личности дошкольника с учетом его индивидуальных способностей, возможностей, интересов, превышающих временный образовательный статус.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Реализация права каждого ребенка на качественное и доступное образование, обеспечивающее равные стартовые условия для полноценного физического и психического развития детей, как основы их успешного обучения в школе.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3030</Words>
  <Application>Microsoft Office PowerPoint</Application>
  <PresentationFormat>Экран (4:3)</PresentationFormat>
  <Paragraphs>667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ПРОГРАММА РАЗВИТИЯ  КОММУНАЛЬНОГО ГОСУДАРСТВЕННОГО КАЗЁННОГО ПРЕДПРИЯТИЯ «ЯСЛИ-САД «СӘУЛЕТАЙ» ОТДЕЛА ОБРАЗОВАНИЯ КОСТАНАЙСКОГО РАЙОНА» УПРАВЛЕНИЯ ОБРАЗОВАНИЯ АКИМАТА КОСТАНАЙСКОЙ ОБЛАСТИ</vt:lpstr>
      <vt:lpstr>КОНЦЕПЦИЯ И СТРАТЕГИЯ РАЗВИТИЯ ДО КОНЦЕПТУАЛЬНЫЕ ОСНОВЫ ПРОГРАММЫ РАЗВИТИЯ  КГКП «ЯСЛИ-САД «СӘУЛЕТАЙ» ОТДЕЛА ОБРАЗОВАНИЯ КОСТАНАЙСКОГО РАЙОНА» УПРАВЛЕНИЯ ОБРАЗОВАНИЯ АКИМАТА КОСТАНАЙСКОЙ ОБЛАСТИ   </vt:lpstr>
      <vt:lpstr>Концепция осуществляет три основные функции:</vt:lpstr>
      <vt:lpstr>Основными задачами дошкольного воспитания и образования КГКП «Ясли-сад «Сәулетай» являются: </vt:lpstr>
      <vt:lpstr> Приоритеты развития ясли-сада: </vt:lpstr>
      <vt:lpstr> Приоритетные направления в развитии технологий педагогического процесса. </vt:lpstr>
      <vt:lpstr>Развитие жизнедеятельности КГКП «Ясли-сад «Сәулетай» педагогический коллектив проектирует в соответствии со следующими принципами:</vt:lpstr>
      <vt:lpstr>  Основными целевыми установками ДО должны стать: </vt:lpstr>
      <vt:lpstr>Миссия дошкольной организации </vt:lpstr>
      <vt:lpstr>Модель успешного дошкольника (как желаемый результат) </vt:lpstr>
      <vt:lpstr>Модель современного педагога (как желаемый результат) </vt:lpstr>
      <vt:lpstr>ПЛАН ДЕЙСТВИЙ ПО РЕАЛИЗАЦИИ ПРОГРАММЫ РАЗВИТИЯ КГКП «ЯСЛИ-САД «СӘУЛЕТАЙ» ОТДЕЛА ОБРАЗОВАНИЯ КОСТАНАЙСКОГО РАЙОНА» УПРАВЛЕНИЯ ОБРАЗОВАНИЯ АКИМАТА КОСТАНАЙСКОЙ  ОБЛАСТИ НА 2021-2026 годы </vt:lpstr>
      <vt:lpstr>Слайд 13</vt:lpstr>
      <vt:lpstr>Слайд 14</vt:lpstr>
      <vt:lpstr>Слайд 15</vt:lpstr>
      <vt:lpstr>Слайд 16</vt:lpstr>
      <vt:lpstr>Слайд 17</vt:lpstr>
      <vt:lpstr>Слайд 18</vt:lpstr>
      <vt:lpstr>Управленческие основы развития ДО позволяют: 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РАЗВИТИЯ  КОММУНАЛЬНОГО ГОСУДАРСТВЕННОГО КАЗЁННОГО ПРЕДПРИЯТИЯ «ЯСЛИ-САД «СӘУЛЕТАЙ» ОТДЕЛА ОБРАЗОВАНИЯ КОСТАНАЙСКОГО РАЙОНА» УПРАВЛЕНИЯ ОБРАЗОВАНИЯ АКИМАТА КОСТАНАЙСКОЙ ОБЛАСТИ</dc:title>
  <dc:creator>user</dc:creator>
  <cp:lastModifiedBy>user</cp:lastModifiedBy>
  <cp:revision>8</cp:revision>
  <dcterms:created xsi:type="dcterms:W3CDTF">2022-10-22T07:44:27Z</dcterms:created>
  <dcterms:modified xsi:type="dcterms:W3CDTF">2022-10-22T08:53:58Z</dcterms:modified>
</cp:coreProperties>
</file>